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8" r:id="rId3"/>
    <p:sldId id="259" r:id="rId4"/>
    <p:sldId id="260" r:id="rId5"/>
    <p:sldId id="261" r:id="rId6"/>
    <p:sldId id="264" r:id="rId7"/>
    <p:sldId id="262" r:id="rId8"/>
    <p:sldId id="265" r:id="rId9"/>
    <p:sldId id="266" r:id="rId10"/>
    <p:sldId id="267" r:id="rId11"/>
    <p:sldId id="263"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316" r:id="rId29"/>
    <p:sldId id="294" r:id="rId30"/>
    <p:sldId id="295" r:id="rId31"/>
    <p:sldId id="296" r:id="rId32"/>
    <p:sldId id="297" r:id="rId33"/>
    <p:sldId id="298" r:id="rId34"/>
    <p:sldId id="300" r:id="rId35"/>
    <p:sldId id="302" r:id="rId36"/>
    <p:sldId id="307" r:id="rId37"/>
    <p:sldId id="308" r:id="rId38"/>
    <p:sldId id="309" r:id="rId39"/>
    <p:sldId id="310" r:id="rId40"/>
    <p:sldId id="311" r:id="rId41"/>
    <p:sldId id="312" r:id="rId42"/>
    <p:sldId id="313" r:id="rId43"/>
    <p:sldId id="314" r:id="rId44"/>
    <p:sldId id="315" r:id="rId45"/>
    <p:sldId id="303" r:id="rId46"/>
    <p:sldId id="304" r:id="rId47"/>
    <p:sldId id="305" r:id="rId48"/>
    <p:sldId id="306" r:id="rId49"/>
    <p:sldId id="286" r:id="rId50"/>
    <p:sldId id="287" r:id="rId51"/>
    <p:sldId id="289" r:id="rId52"/>
    <p:sldId id="288" r:id="rId53"/>
    <p:sldId id="293" r:id="rId54"/>
    <p:sldId id="29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FFFF"/>
    <a:srgbClr val="00F9F8"/>
    <a:srgbClr val="65EB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snapToGrid="0">
      <p:cViewPr varScale="1">
        <p:scale>
          <a:sx n="90" d="100"/>
          <a:sy n="90" d="100"/>
        </p:scale>
        <p:origin x="16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1994-0424-F201-2320-5121053982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B5175E-9812-3B98-A4E0-FEB15F83D3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EF87B1-713A-635A-52E0-E062F6D73BD9}"/>
              </a:ext>
            </a:extLst>
          </p:cNvPr>
          <p:cNvSpPr>
            <a:spLocks noGrp="1"/>
          </p:cNvSpPr>
          <p:nvPr>
            <p:ph type="dt" sz="half" idx="10"/>
          </p:nvPr>
        </p:nvSpPr>
        <p:spPr/>
        <p:txBody>
          <a:bodyPr/>
          <a:lstStyle/>
          <a:p>
            <a:fld id="{7C3B7A40-BAB0-4D1E-9244-4708887F5041}" type="datetimeFigureOut">
              <a:rPr lang="en-US" smtClean="0"/>
              <a:t>5/2/2023</a:t>
            </a:fld>
            <a:endParaRPr lang="en-US"/>
          </a:p>
        </p:txBody>
      </p:sp>
      <p:sp>
        <p:nvSpPr>
          <p:cNvPr id="5" name="Footer Placeholder 4">
            <a:extLst>
              <a:ext uri="{FF2B5EF4-FFF2-40B4-BE49-F238E27FC236}">
                <a16:creationId xmlns:a16="http://schemas.microsoft.com/office/drawing/2014/main" id="{45BFB373-7EB8-AD34-E353-2D0072781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0E8F4-63DE-7B12-CEDE-08E23266A605}"/>
              </a:ext>
            </a:extLst>
          </p:cNvPr>
          <p:cNvSpPr>
            <a:spLocks noGrp="1"/>
          </p:cNvSpPr>
          <p:nvPr>
            <p:ph type="sldNum" sz="quarter" idx="12"/>
          </p:nvPr>
        </p:nvSpPr>
        <p:spPr/>
        <p:txBody>
          <a:bodyPr/>
          <a:lstStyle/>
          <a:p>
            <a:fld id="{6CA7B124-2483-477E-B48A-2DCE0645EC55}" type="slidenum">
              <a:rPr lang="en-US" smtClean="0"/>
              <a:t>‹#›</a:t>
            </a:fld>
            <a:endParaRPr lang="en-US"/>
          </a:p>
        </p:txBody>
      </p:sp>
    </p:spTree>
    <p:extLst>
      <p:ext uri="{BB962C8B-B14F-4D97-AF65-F5344CB8AC3E}">
        <p14:creationId xmlns:p14="http://schemas.microsoft.com/office/powerpoint/2010/main" val="964942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9812-3712-1074-36C7-9BE222C2E6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904A9C-20C1-41B6-1F48-6D06AAE641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21B51-CDA8-577E-345D-DE83378EA95C}"/>
              </a:ext>
            </a:extLst>
          </p:cNvPr>
          <p:cNvSpPr>
            <a:spLocks noGrp="1"/>
          </p:cNvSpPr>
          <p:nvPr>
            <p:ph type="dt" sz="half" idx="10"/>
          </p:nvPr>
        </p:nvSpPr>
        <p:spPr/>
        <p:txBody>
          <a:bodyPr/>
          <a:lstStyle/>
          <a:p>
            <a:fld id="{7C3B7A40-BAB0-4D1E-9244-4708887F5041}" type="datetimeFigureOut">
              <a:rPr lang="en-US" smtClean="0"/>
              <a:t>5/2/2023</a:t>
            </a:fld>
            <a:endParaRPr lang="en-US"/>
          </a:p>
        </p:txBody>
      </p:sp>
      <p:sp>
        <p:nvSpPr>
          <p:cNvPr id="5" name="Footer Placeholder 4">
            <a:extLst>
              <a:ext uri="{FF2B5EF4-FFF2-40B4-BE49-F238E27FC236}">
                <a16:creationId xmlns:a16="http://schemas.microsoft.com/office/drawing/2014/main" id="{320EE685-2E68-E510-AE37-CFBD7AB9F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08179-A10A-2189-F57B-8E1F19CFE3D4}"/>
              </a:ext>
            </a:extLst>
          </p:cNvPr>
          <p:cNvSpPr>
            <a:spLocks noGrp="1"/>
          </p:cNvSpPr>
          <p:nvPr>
            <p:ph type="sldNum" sz="quarter" idx="12"/>
          </p:nvPr>
        </p:nvSpPr>
        <p:spPr/>
        <p:txBody>
          <a:bodyPr/>
          <a:lstStyle/>
          <a:p>
            <a:fld id="{6CA7B124-2483-477E-B48A-2DCE0645EC55}" type="slidenum">
              <a:rPr lang="en-US" smtClean="0"/>
              <a:t>‹#›</a:t>
            </a:fld>
            <a:endParaRPr lang="en-US"/>
          </a:p>
        </p:txBody>
      </p:sp>
    </p:spTree>
    <p:extLst>
      <p:ext uri="{BB962C8B-B14F-4D97-AF65-F5344CB8AC3E}">
        <p14:creationId xmlns:p14="http://schemas.microsoft.com/office/powerpoint/2010/main" val="2433809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1E7511-CC37-CFEE-2219-3175A0A0EF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435B2B-269C-BE3A-B764-20A3F62299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FE5442-2A3E-4A7E-1A32-E6AC7D87094C}"/>
              </a:ext>
            </a:extLst>
          </p:cNvPr>
          <p:cNvSpPr>
            <a:spLocks noGrp="1"/>
          </p:cNvSpPr>
          <p:nvPr>
            <p:ph type="dt" sz="half" idx="10"/>
          </p:nvPr>
        </p:nvSpPr>
        <p:spPr/>
        <p:txBody>
          <a:bodyPr/>
          <a:lstStyle/>
          <a:p>
            <a:fld id="{7C3B7A40-BAB0-4D1E-9244-4708887F5041}" type="datetimeFigureOut">
              <a:rPr lang="en-US" smtClean="0"/>
              <a:t>5/2/2023</a:t>
            </a:fld>
            <a:endParaRPr lang="en-US"/>
          </a:p>
        </p:txBody>
      </p:sp>
      <p:sp>
        <p:nvSpPr>
          <p:cNvPr id="5" name="Footer Placeholder 4">
            <a:extLst>
              <a:ext uri="{FF2B5EF4-FFF2-40B4-BE49-F238E27FC236}">
                <a16:creationId xmlns:a16="http://schemas.microsoft.com/office/drawing/2014/main" id="{FF95DF66-6D72-3FC6-94E0-A6ABF42AF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64BD9-B479-9BDE-9A0F-0F3B0FE1C44F}"/>
              </a:ext>
            </a:extLst>
          </p:cNvPr>
          <p:cNvSpPr>
            <a:spLocks noGrp="1"/>
          </p:cNvSpPr>
          <p:nvPr>
            <p:ph type="sldNum" sz="quarter" idx="12"/>
          </p:nvPr>
        </p:nvSpPr>
        <p:spPr/>
        <p:txBody>
          <a:bodyPr/>
          <a:lstStyle/>
          <a:p>
            <a:fld id="{6CA7B124-2483-477E-B48A-2DCE0645EC55}" type="slidenum">
              <a:rPr lang="en-US" smtClean="0"/>
              <a:t>‹#›</a:t>
            </a:fld>
            <a:endParaRPr lang="en-US"/>
          </a:p>
        </p:txBody>
      </p:sp>
    </p:spTree>
    <p:extLst>
      <p:ext uri="{BB962C8B-B14F-4D97-AF65-F5344CB8AC3E}">
        <p14:creationId xmlns:p14="http://schemas.microsoft.com/office/powerpoint/2010/main" val="311304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D628-DB67-8C83-123B-EAD78E52B6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EAA4DC-D88D-A610-7116-7AF49E7000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69607-DC20-C8E8-8E8E-7D3F72710C70}"/>
              </a:ext>
            </a:extLst>
          </p:cNvPr>
          <p:cNvSpPr>
            <a:spLocks noGrp="1"/>
          </p:cNvSpPr>
          <p:nvPr>
            <p:ph type="dt" sz="half" idx="10"/>
          </p:nvPr>
        </p:nvSpPr>
        <p:spPr/>
        <p:txBody>
          <a:bodyPr/>
          <a:lstStyle/>
          <a:p>
            <a:fld id="{7C3B7A40-BAB0-4D1E-9244-4708887F5041}" type="datetimeFigureOut">
              <a:rPr lang="en-US" smtClean="0"/>
              <a:t>5/2/2023</a:t>
            </a:fld>
            <a:endParaRPr lang="en-US"/>
          </a:p>
        </p:txBody>
      </p:sp>
      <p:sp>
        <p:nvSpPr>
          <p:cNvPr id="5" name="Footer Placeholder 4">
            <a:extLst>
              <a:ext uri="{FF2B5EF4-FFF2-40B4-BE49-F238E27FC236}">
                <a16:creationId xmlns:a16="http://schemas.microsoft.com/office/drawing/2014/main" id="{A7DCEBA8-290B-9AAB-66B5-27C9256F2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5A108-5B59-FC1F-6490-83887FDF622E}"/>
              </a:ext>
            </a:extLst>
          </p:cNvPr>
          <p:cNvSpPr>
            <a:spLocks noGrp="1"/>
          </p:cNvSpPr>
          <p:nvPr>
            <p:ph type="sldNum" sz="quarter" idx="12"/>
          </p:nvPr>
        </p:nvSpPr>
        <p:spPr/>
        <p:txBody>
          <a:bodyPr/>
          <a:lstStyle/>
          <a:p>
            <a:fld id="{6CA7B124-2483-477E-B48A-2DCE0645EC55}" type="slidenum">
              <a:rPr lang="en-US" smtClean="0"/>
              <a:t>‹#›</a:t>
            </a:fld>
            <a:endParaRPr lang="en-US"/>
          </a:p>
        </p:txBody>
      </p:sp>
    </p:spTree>
    <p:extLst>
      <p:ext uri="{BB962C8B-B14F-4D97-AF65-F5344CB8AC3E}">
        <p14:creationId xmlns:p14="http://schemas.microsoft.com/office/powerpoint/2010/main" val="1655092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251CA-B8FA-BCD4-7922-8826D6C337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3A839B-6CF2-6A05-5957-C1A02123B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55D2F5-C581-58DD-C38D-FA46BA3BBE6C}"/>
              </a:ext>
            </a:extLst>
          </p:cNvPr>
          <p:cNvSpPr>
            <a:spLocks noGrp="1"/>
          </p:cNvSpPr>
          <p:nvPr>
            <p:ph type="dt" sz="half" idx="10"/>
          </p:nvPr>
        </p:nvSpPr>
        <p:spPr/>
        <p:txBody>
          <a:bodyPr/>
          <a:lstStyle/>
          <a:p>
            <a:fld id="{7C3B7A40-BAB0-4D1E-9244-4708887F5041}" type="datetimeFigureOut">
              <a:rPr lang="en-US" smtClean="0"/>
              <a:t>5/2/2023</a:t>
            </a:fld>
            <a:endParaRPr lang="en-US"/>
          </a:p>
        </p:txBody>
      </p:sp>
      <p:sp>
        <p:nvSpPr>
          <p:cNvPr id="5" name="Footer Placeholder 4">
            <a:extLst>
              <a:ext uri="{FF2B5EF4-FFF2-40B4-BE49-F238E27FC236}">
                <a16:creationId xmlns:a16="http://schemas.microsoft.com/office/drawing/2014/main" id="{D322095D-980E-0A95-291A-750187326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FD581-E92C-C907-7783-2EFFAA0833B0}"/>
              </a:ext>
            </a:extLst>
          </p:cNvPr>
          <p:cNvSpPr>
            <a:spLocks noGrp="1"/>
          </p:cNvSpPr>
          <p:nvPr>
            <p:ph type="sldNum" sz="quarter" idx="12"/>
          </p:nvPr>
        </p:nvSpPr>
        <p:spPr/>
        <p:txBody>
          <a:bodyPr/>
          <a:lstStyle/>
          <a:p>
            <a:fld id="{6CA7B124-2483-477E-B48A-2DCE0645EC55}" type="slidenum">
              <a:rPr lang="en-US" smtClean="0"/>
              <a:t>‹#›</a:t>
            </a:fld>
            <a:endParaRPr lang="en-US"/>
          </a:p>
        </p:txBody>
      </p:sp>
    </p:spTree>
    <p:extLst>
      <p:ext uri="{BB962C8B-B14F-4D97-AF65-F5344CB8AC3E}">
        <p14:creationId xmlns:p14="http://schemas.microsoft.com/office/powerpoint/2010/main" val="507265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9762-9596-F537-CB61-3AAECD228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508F6D-BCAC-BD1F-D208-E728AB3661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861390-7608-C6D9-B5DD-0151257671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91B223-195C-4CE7-743B-F23CEB9E8E00}"/>
              </a:ext>
            </a:extLst>
          </p:cNvPr>
          <p:cNvSpPr>
            <a:spLocks noGrp="1"/>
          </p:cNvSpPr>
          <p:nvPr>
            <p:ph type="dt" sz="half" idx="10"/>
          </p:nvPr>
        </p:nvSpPr>
        <p:spPr/>
        <p:txBody>
          <a:bodyPr/>
          <a:lstStyle/>
          <a:p>
            <a:fld id="{7C3B7A40-BAB0-4D1E-9244-4708887F5041}" type="datetimeFigureOut">
              <a:rPr lang="en-US" smtClean="0"/>
              <a:t>5/2/2023</a:t>
            </a:fld>
            <a:endParaRPr lang="en-US"/>
          </a:p>
        </p:txBody>
      </p:sp>
      <p:sp>
        <p:nvSpPr>
          <p:cNvPr id="6" name="Footer Placeholder 5">
            <a:extLst>
              <a:ext uri="{FF2B5EF4-FFF2-40B4-BE49-F238E27FC236}">
                <a16:creationId xmlns:a16="http://schemas.microsoft.com/office/drawing/2014/main" id="{FDBC2330-2A61-ABF5-A2CA-9D1781B38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4E5EF1-83FB-37A8-6AB6-5F98F5B76645}"/>
              </a:ext>
            </a:extLst>
          </p:cNvPr>
          <p:cNvSpPr>
            <a:spLocks noGrp="1"/>
          </p:cNvSpPr>
          <p:nvPr>
            <p:ph type="sldNum" sz="quarter" idx="12"/>
          </p:nvPr>
        </p:nvSpPr>
        <p:spPr/>
        <p:txBody>
          <a:bodyPr/>
          <a:lstStyle/>
          <a:p>
            <a:fld id="{6CA7B124-2483-477E-B48A-2DCE0645EC55}" type="slidenum">
              <a:rPr lang="en-US" smtClean="0"/>
              <a:t>‹#›</a:t>
            </a:fld>
            <a:endParaRPr lang="en-US"/>
          </a:p>
        </p:txBody>
      </p:sp>
    </p:spTree>
    <p:extLst>
      <p:ext uri="{BB962C8B-B14F-4D97-AF65-F5344CB8AC3E}">
        <p14:creationId xmlns:p14="http://schemas.microsoft.com/office/powerpoint/2010/main" val="411620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C86F7-A7C3-9607-0E51-B1D127D356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32D36-9275-8A5B-24FC-0591D3925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0F246E-58F0-EEC8-CD7F-2929F0582A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BEC01F-B225-3004-193F-445032E8B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3E0968-46C3-6ED1-3648-1995F6FB0C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5E2679-F5AE-09B0-2922-18F21DE8D792}"/>
              </a:ext>
            </a:extLst>
          </p:cNvPr>
          <p:cNvSpPr>
            <a:spLocks noGrp="1"/>
          </p:cNvSpPr>
          <p:nvPr>
            <p:ph type="dt" sz="half" idx="10"/>
          </p:nvPr>
        </p:nvSpPr>
        <p:spPr/>
        <p:txBody>
          <a:bodyPr/>
          <a:lstStyle/>
          <a:p>
            <a:fld id="{7C3B7A40-BAB0-4D1E-9244-4708887F5041}" type="datetimeFigureOut">
              <a:rPr lang="en-US" smtClean="0"/>
              <a:t>5/2/2023</a:t>
            </a:fld>
            <a:endParaRPr lang="en-US"/>
          </a:p>
        </p:txBody>
      </p:sp>
      <p:sp>
        <p:nvSpPr>
          <p:cNvPr id="8" name="Footer Placeholder 7">
            <a:extLst>
              <a:ext uri="{FF2B5EF4-FFF2-40B4-BE49-F238E27FC236}">
                <a16:creationId xmlns:a16="http://schemas.microsoft.com/office/drawing/2014/main" id="{08E63318-8113-05DF-E036-0E7A2EEB70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73E46A-90FD-26F6-3E53-4A62D66940B3}"/>
              </a:ext>
            </a:extLst>
          </p:cNvPr>
          <p:cNvSpPr>
            <a:spLocks noGrp="1"/>
          </p:cNvSpPr>
          <p:nvPr>
            <p:ph type="sldNum" sz="quarter" idx="12"/>
          </p:nvPr>
        </p:nvSpPr>
        <p:spPr/>
        <p:txBody>
          <a:bodyPr/>
          <a:lstStyle/>
          <a:p>
            <a:fld id="{6CA7B124-2483-477E-B48A-2DCE0645EC55}" type="slidenum">
              <a:rPr lang="en-US" smtClean="0"/>
              <a:t>‹#›</a:t>
            </a:fld>
            <a:endParaRPr lang="en-US"/>
          </a:p>
        </p:txBody>
      </p:sp>
    </p:spTree>
    <p:extLst>
      <p:ext uri="{BB962C8B-B14F-4D97-AF65-F5344CB8AC3E}">
        <p14:creationId xmlns:p14="http://schemas.microsoft.com/office/powerpoint/2010/main" val="1386284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AFDA-3A05-E366-1152-040E4DBF5E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0EA258-90CE-7F9F-375C-ACE654B99EA3}"/>
              </a:ext>
            </a:extLst>
          </p:cNvPr>
          <p:cNvSpPr>
            <a:spLocks noGrp="1"/>
          </p:cNvSpPr>
          <p:nvPr>
            <p:ph type="dt" sz="half" idx="10"/>
          </p:nvPr>
        </p:nvSpPr>
        <p:spPr/>
        <p:txBody>
          <a:bodyPr/>
          <a:lstStyle/>
          <a:p>
            <a:fld id="{7C3B7A40-BAB0-4D1E-9244-4708887F5041}" type="datetimeFigureOut">
              <a:rPr lang="en-US" smtClean="0"/>
              <a:t>5/2/2023</a:t>
            </a:fld>
            <a:endParaRPr lang="en-US"/>
          </a:p>
        </p:txBody>
      </p:sp>
      <p:sp>
        <p:nvSpPr>
          <p:cNvPr id="4" name="Footer Placeholder 3">
            <a:extLst>
              <a:ext uri="{FF2B5EF4-FFF2-40B4-BE49-F238E27FC236}">
                <a16:creationId xmlns:a16="http://schemas.microsoft.com/office/drawing/2014/main" id="{FFA5B692-862E-A89B-4063-1ED8B0243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CA645C-97E7-A9B7-C4A4-71923657C32B}"/>
              </a:ext>
            </a:extLst>
          </p:cNvPr>
          <p:cNvSpPr>
            <a:spLocks noGrp="1"/>
          </p:cNvSpPr>
          <p:nvPr>
            <p:ph type="sldNum" sz="quarter" idx="12"/>
          </p:nvPr>
        </p:nvSpPr>
        <p:spPr/>
        <p:txBody>
          <a:bodyPr/>
          <a:lstStyle/>
          <a:p>
            <a:fld id="{6CA7B124-2483-477E-B48A-2DCE0645EC55}" type="slidenum">
              <a:rPr lang="en-US" smtClean="0"/>
              <a:t>‹#›</a:t>
            </a:fld>
            <a:endParaRPr lang="en-US"/>
          </a:p>
        </p:txBody>
      </p:sp>
    </p:spTree>
    <p:extLst>
      <p:ext uri="{BB962C8B-B14F-4D97-AF65-F5344CB8AC3E}">
        <p14:creationId xmlns:p14="http://schemas.microsoft.com/office/powerpoint/2010/main" val="1937888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D2F777-D08D-F69D-6D25-2213DF3EB9B9}"/>
              </a:ext>
            </a:extLst>
          </p:cNvPr>
          <p:cNvSpPr>
            <a:spLocks noGrp="1"/>
          </p:cNvSpPr>
          <p:nvPr>
            <p:ph type="dt" sz="half" idx="10"/>
          </p:nvPr>
        </p:nvSpPr>
        <p:spPr/>
        <p:txBody>
          <a:bodyPr/>
          <a:lstStyle/>
          <a:p>
            <a:fld id="{7C3B7A40-BAB0-4D1E-9244-4708887F5041}" type="datetimeFigureOut">
              <a:rPr lang="en-US" smtClean="0"/>
              <a:t>5/2/2023</a:t>
            </a:fld>
            <a:endParaRPr lang="en-US"/>
          </a:p>
        </p:txBody>
      </p:sp>
      <p:sp>
        <p:nvSpPr>
          <p:cNvPr id="3" name="Footer Placeholder 2">
            <a:extLst>
              <a:ext uri="{FF2B5EF4-FFF2-40B4-BE49-F238E27FC236}">
                <a16:creationId xmlns:a16="http://schemas.microsoft.com/office/drawing/2014/main" id="{8E9D3190-5189-2E63-C6CA-C085CF06D3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746AB6-2ABD-2DBF-E040-50B22B0F2D1D}"/>
              </a:ext>
            </a:extLst>
          </p:cNvPr>
          <p:cNvSpPr>
            <a:spLocks noGrp="1"/>
          </p:cNvSpPr>
          <p:nvPr>
            <p:ph type="sldNum" sz="quarter" idx="12"/>
          </p:nvPr>
        </p:nvSpPr>
        <p:spPr/>
        <p:txBody>
          <a:bodyPr/>
          <a:lstStyle/>
          <a:p>
            <a:fld id="{6CA7B124-2483-477E-B48A-2DCE0645EC55}" type="slidenum">
              <a:rPr lang="en-US" smtClean="0"/>
              <a:t>‹#›</a:t>
            </a:fld>
            <a:endParaRPr lang="en-US"/>
          </a:p>
        </p:txBody>
      </p:sp>
    </p:spTree>
    <p:extLst>
      <p:ext uri="{BB962C8B-B14F-4D97-AF65-F5344CB8AC3E}">
        <p14:creationId xmlns:p14="http://schemas.microsoft.com/office/powerpoint/2010/main" val="651872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E7C3-8C1F-BDD3-B349-DFE2F5C6C9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338C2A-2165-E64B-97B4-8F65103DE8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5F19AD-0E82-1F52-795F-F1A75D05F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2B4D0-0ED9-E73A-1979-93834CC24EDD}"/>
              </a:ext>
            </a:extLst>
          </p:cNvPr>
          <p:cNvSpPr>
            <a:spLocks noGrp="1"/>
          </p:cNvSpPr>
          <p:nvPr>
            <p:ph type="dt" sz="half" idx="10"/>
          </p:nvPr>
        </p:nvSpPr>
        <p:spPr/>
        <p:txBody>
          <a:bodyPr/>
          <a:lstStyle/>
          <a:p>
            <a:fld id="{7C3B7A40-BAB0-4D1E-9244-4708887F5041}" type="datetimeFigureOut">
              <a:rPr lang="en-US" smtClean="0"/>
              <a:t>5/2/2023</a:t>
            </a:fld>
            <a:endParaRPr lang="en-US"/>
          </a:p>
        </p:txBody>
      </p:sp>
      <p:sp>
        <p:nvSpPr>
          <p:cNvPr id="6" name="Footer Placeholder 5">
            <a:extLst>
              <a:ext uri="{FF2B5EF4-FFF2-40B4-BE49-F238E27FC236}">
                <a16:creationId xmlns:a16="http://schemas.microsoft.com/office/drawing/2014/main" id="{381FBD52-29A4-B60C-23C0-04BCDE68C9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E44A0A-3615-4D48-686E-449B814E8442}"/>
              </a:ext>
            </a:extLst>
          </p:cNvPr>
          <p:cNvSpPr>
            <a:spLocks noGrp="1"/>
          </p:cNvSpPr>
          <p:nvPr>
            <p:ph type="sldNum" sz="quarter" idx="12"/>
          </p:nvPr>
        </p:nvSpPr>
        <p:spPr/>
        <p:txBody>
          <a:bodyPr/>
          <a:lstStyle/>
          <a:p>
            <a:fld id="{6CA7B124-2483-477E-B48A-2DCE0645EC55}" type="slidenum">
              <a:rPr lang="en-US" smtClean="0"/>
              <a:t>‹#›</a:t>
            </a:fld>
            <a:endParaRPr lang="en-US"/>
          </a:p>
        </p:txBody>
      </p:sp>
    </p:spTree>
    <p:extLst>
      <p:ext uri="{BB962C8B-B14F-4D97-AF65-F5344CB8AC3E}">
        <p14:creationId xmlns:p14="http://schemas.microsoft.com/office/powerpoint/2010/main" val="2945882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8F7B-B3BA-77CF-55D0-967790A6E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B0B6DE-CB87-FA61-225A-776255D4C3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CDDE36-347C-4373-71F7-80DA72533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69A6EB-9008-CE37-6297-0C072C8969D3}"/>
              </a:ext>
            </a:extLst>
          </p:cNvPr>
          <p:cNvSpPr>
            <a:spLocks noGrp="1"/>
          </p:cNvSpPr>
          <p:nvPr>
            <p:ph type="dt" sz="half" idx="10"/>
          </p:nvPr>
        </p:nvSpPr>
        <p:spPr/>
        <p:txBody>
          <a:bodyPr/>
          <a:lstStyle/>
          <a:p>
            <a:fld id="{7C3B7A40-BAB0-4D1E-9244-4708887F5041}" type="datetimeFigureOut">
              <a:rPr lang="en-US" smtClean="0"/>
              <a:t>5/2/2023</a:t>
            </a:fld>
            <a:endParaRPr lang="en-US"/>
          </a:p>
        </p:txBody>
      </p:sp>
      <p:sp>
        <p:nvSpPr>
          <p:cNvPr id="6" name="Footer Placeholder 5">
            <a:extLst>
              <a:ext uri="{FF2B5EF4-FFF2-40B4-BE49-F238E27FC236}">
                <a16:creationId xmlns:a16="http://schemas.microsoft.com/office/drawing/2014/main" id="{352829A6-F336-AD8F-73E6-ABE6E0D0E1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310B90-201C-CE09-9007-B3A9C2F76EE1}"/>
              </a:ext>
            </a:extLst>
          </p:cNvPr>
          <p:cNvSpPr>
            <a:spLocks noGrp="1"/>
          </p:cNvSpPr>
          <p:nvPr>
            <p:ph type="sldNum" sz="quarter" idx="12"/>
          </p:nvPr>
        </p:nvSpPr>
        <p:spPr/>
        <p:txBody>
          <a:bodyPr/>
          <a:lstStyle/>
          <a:p>
            <a:fld id="{6CA7B124-2483-477E-B48A-2DCE0645EC55}" type="slidenum">
              <a:rPr lang="en-US" smtClean="0"/>
              <a:t>‹#›</a:t>
            </a:fld>
            <a:endParaRPr lang="en-US"/>
          </a:p>
        </p:txBody>
      </p:sp>
    </p:spTree>
    <p:extLst>
      <p:ext uri="{BB962C8B-B14F-4D97-AF65-F5344CB8AC3E}">
        <p14:creationId xmlns:p14="http://schemas.microsoft.com/office/powerpoint/2010/main" val="4036686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E58E99-6BDD-333D-9655-83B37B6D66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E51283-58F5-CA7A-7A3F-F845BDFCCA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4662A-BA0E-B0B6-3BFC-0464AC5BCA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3B7A40-BAB0-4D1E-9244-4708887F5041}" type="datetimeFigureOut">
              <a:rPr lang="en-US" smtClean="0"/>
              <a:t>5/2/2023</a:t>
            </a:fld>
            <a:endParaRPr lang="en-US"/>
          </a:p>
        </p:txBody>
      </p:sp>
      <p:sp>
        <p:nvSpPr>
          <p:cNvPr id="5" name="Footer Placeholder 4">
            <a:extLst>
              <a:ext uri="{FF2B5EF4-FFF2-40B4-BE49-F238E27FC236}">
                <a16:creationId xmlns:a16="http://schemas.microsoft.com/office/drawing/2014/main" id="{AA509D99-FCC9-3B38-819A-C74BED91C5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862766-A25E-24BB-9C21-A22110A780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A7B124-2483-477E-B48A-2DCE0645EC55}" type="slidenum">
              <a:rPr lang="en-US" smtClean="0"/>
              <a:t>‹#›</a:t>
            </a:fld>
            <a:endParaRPr lang="en-US"/>
          </a:p>
        </p:txBody>
      </p:sp>
    </p:spTree>
    <p:extLst>
      <p:ext uri="{BB962C8B-B14F-4D97-AF65-F5344CB8AC3E}">
        <p14:creationId xmlns:p14="http://schemas.microsoft.com/office/powerpoint/2010/main" val="125384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Molecular" TargetMode="External"/><Relationship Id="rId2" Type="http://schemas.openxmlformats.org/officeDocument/2006/relationships/hyperlink" Target="https://en.wikipedia.org/wiki/Atom" TargetMode="External"/><Relationship Id="rId1" Type="http://schemas.openxmlformats.org/officeDocument/2006/relationships/slideLayout" Target="../slideLayouts/slideLayout7.xml"/><Relationship Id="rId5" Type="http://schemas.openxmlformats.org/officeDocument/2006/relationships/hyperlink" Target="https://en.wikipedia.org/wiki/Molecular_nanotechnology" TargetMode="External"/><Relationship Id="rId4" Type="http://schemas.openxmlformats.org/officeDocument/2006/relationships/hyperlink" Target="https://en.wikipedia.org/wiki/Supramolecula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7.xml"/><Relationship Id="rId4" Type="http://schemas.openxmlformats.org/officeDocument/2006/relationships/image" Target="../media/image4.gif"/></Relationships>
</file>

<file path=ppt/slides/_rels/slide5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ransparent technology gif | WiffleGif">
            <a:extLst>
              <a:ext uri="{FF2B5EF4-FFF2-40B4-BE49-F238E27FC236}">
                <a16:creationId xmlns:a16="http://schemas.microsoft.com/office/drawing/2014/main" id="{519FA307-EDCE-4782-6964-BEC45EE4F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427" y="393055"/>
            <a:ext cx="9157146" cy="6464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376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C73D1F-85E0-BA8E-B3E0-4567B13F7375}"/>
              </a:ext>
            </a:extLst>
          </p:cNvPr>
          <p:cNvSpPr txBox="1"/>
          <p:nvPr/>
        </p:nvSpPr>
        <p:spPr>
          <a:xfrm>
            <a:off x="1768642" y="661323"/>
            <a:ext cx="8915400" cy="1293816"/>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 To explore the potential applications of nanotechnology in various fields, including medicine, energy, electronics, and materials science, and to evaluate the benefits of these applications.</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D07122F-51BF-A057-22FB-40B3E6484354}"/>
              </a:ext>
            </a:extLst>
          </p:cNvPr>
          <p:cNvSpPr txBox="1"/>
          <p:nvPr/>
        </p:nvSpPr>
        <p:spPr>
          <a:xfrm>
            <a:off x="1768642" y="2303626"/>
            <a:ext cx="8915400" cy="1293816"/>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 To investigate the role of nanotechnology in addressing global challenges such as climate change, food security, and public health, and to evaluate its potential impact in creating sustainable solutions.</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3DE3DA4-F5A2-DC6D-34D1-2B4779E8329B}"/>
              </a:ext>
            </a:extLst>
          </p:cNvPr>
          <p:cNvSpPr txBox="1"/>
          <p:nvPr/>
        </p:nvSpPr>
        <p:spPr>
          <a:xfrm>
            <a:off x="1768642" y="3921437"/>
            <a:ext cx="8915400" cy="1293816"/>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 To investigate the role of nanotechnology in addressing global challenges such as climate change, food security, and public health, and to evaluate its potential impact in creating sustainable solutions.</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885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IF transparent vincemckelvie weird - animated GIF on GIFER - by  Wrathbringer">
            <a:extLst>
              <a:ext uri="{FF2B5EF4-FFF2-40B4-BE49-F238E27FC236}">
                <a16:creationId xmlns:a16="http://schemas.microsoft.com/office/drawing/2014/main" id="{872578E4-E267-10DD-4D24-8FC35FDE7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40" y="831181"/>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9599FE-786F-CF03-0F71-FDD2772FFD7C}"/>
              </a:ext>
            </a:extLst>
          </p:cNvPr>
          <p:cNvSpPr txBox="1">
            <a:spLocks/>
          </p:cNvSpPr>
          <p:nvPr/>
        </p:nvSpPr>
        <p:spPr>
          <a:xfrm>
            <a:off x="1175084" y="264485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0FFFF"/>
                </a:solidFill>
                <a:latin typeface="Century Gothic" panose="020B0502020202020204" pitchFamily="34" charset="0"/>
              </a:rPr>
              <a:t>Scope of the topic |</a:t>
            </a:r>
          </a:p>
        </p:txBody>
      </p:sp>
    </p:spTree>
    <p:extLst>
      <p:ext uri="{BB962C8B-B14F-4D97-AF65-F5344CB8AC3E}">
        <p14:creationId xmlns:p14="http://schemas.microsoft.com/office/powerpoint/2010/main" val="2030879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ECB91E-2255-67BD-0C48-72A3CE41B705}"/>
              </a:ext>
            </a:extLst>
          </p:cNvPr>
          <p:cNvSpPr txBox="1"/>
          <p:nvPr/>
        </p:nvSpPr>
        <p:spPr>
          <a:xfrm>
            <a:off x="397042" y="1120098"/>
            <a:ext cx="5698958" cy="4617803"/>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Nanotechnology is a rapidly growing field with potential applications in various industries, and the scope of this topic involves understanding the fundamental properties and applications of nanoparticles in different fields. This includes the study of the unique properties of nanoparticles and their potential applications in drug delivery, biosensors, and imaging. Understanding the properties of nanoparticles can provide insight into developing new materials that could potentially revolutionize various fields.</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7672CF6-78DE-E0AA-40D4-AC5E1ADA815E}"/>
              </a:ext>
            </a:extLst>
          </p:cNvPr>
          <p:cNvSpPr txBox="1"/>
          <p:nvPr/>
        </p:nvSpPr>
        <p:spPr>
          <a:xfrm>
            <a:off x="6232358" y="1542022"/>
            <a:ext cx="5562600" cy="3371116"/>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The topic also covers the use of nanotechnology in healthcare, where it has the potential to improve drug delivery, diagnosis, and therapy for various diseases. This includes the study of nanoscale materials and their potential for use in personalized medicine, as well as the development of novel nano therapies and diagnostic tools.</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3746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right)">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013187-2B4C-9880-E350-621EBC7724C3}"/>
              </a:ext>
            </a:extLst>
          </p:cNvPr>
          <p:cNvSpPr txBox="1"/>
          <p:nvPr/>
        </p:nvSpPr>
        <p:spPr>
          <a:xfrm>
            <a:off x="1045745" y="971273"/>
            <a:ext cx="10131592" cy="2124621"/>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Furthermore, the topic includes the applications of nanotechnology in electronics and energy. Nanotechnology has the potential to develop more efficient and environmentally friendly energy conversion and storage devices such as batteries and solar cells. The development of new materials at the nanoscale level can also lead to faster and more efficient electronic devices such as transistors and memory devices.</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C6738B6-EE69-CE28-7691-F471994703BD}"/>
              </a:ext>
            </a:extLst>
          </p:cNvPr>
          <p:cNvSpPr txBox="1"/>
          <p:nvPr/>
        </p:nvSpPr>
        <p:spPr>
          <a:xfrm>
            <a:off x="1095375" y="3346608"/>
            <a:ext cx="10032331" cy="2540119"/>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Lastly, the scope of this topic involves the potential environmental impact and safety concerns associated with the use of nanotechnology. Understanding these risks is important for ensuring the safe and responsible development and use of nanotechnology. Overall, this topic covers the broad scope of nanotechnology, including its applications, benefits, and risks, as well as the need for further research, collaboration, and development in this field.</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784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transparent gif | WiffleGif">
            <a:extLst>
              <a:ext uri="{FF2B5EF4-FFF2-40B4-BE49-F238E27FC236}">
                <a16:creationId xmlns:a16="http://schemas.microsoft.com/office/drawing/2014/main" id="{216AD705-1731-E7EF-E21F-574C37878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410" y="493296"/>
            <a:ext cx="5571590" cy="6065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9A7E1075-072D-7243-073C-F40A6AD36036}"/>
              </a:ext>
            </a:extLst>
          </p:cNvPr>
          <p:cNvSpPr txBox="1">
            <a:spLocks/>
          </p:cNvSpPr>
          <p:nvPr/>
        </p:nvSpPr>
        <p:spPr>
          <a:xfrm>
            <a:off x="890338" y="2560636"/>
            <a:ext cx="6460958" cy="1325563"/>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US" sz="5400" b="1" dirty="0">
                <a:solidFill>
                  <a:srgbClr val="00FFFF"/>
                </a:solidFill>
                <a:latin typeface="Century Gothic" panose="020B0502020202020204" pitchFamily="34" charset="0"/>
              </a:rPr>
              <a:t>Presentation of the Nanotechnology|</a:t>
            </a:r>
          </a:p>
        </p:txBody>
      </p:sp>
    </p:spTree>
    <p:extLst>
      <p:ext uri="{BB962C8B-B14F-4D97-AF65-F5344CB8AC3E}">
        <p14:creationId xmlns:p14="http://schemas.microsoft.com/office/powerpoint/2010/main" val="1311514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525132-B6EB-9415-5AFB-7B7AB5971303}"/>
              </a:ext>
            </a:extLst>
          </p:cNvPr>
          <p:cNvSpPr txBox="1"/>
          <p:nvPr/>
        </p:nvSpPr>
        <p:spPr>
          <a:xfrm>
            <a:off x="459205" y="1481046"/>
            <a:ext cx="11273589" cy="1785938"/>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15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The researchers have shown increasing interest in the field of nanotechnology owing to its potential for innovation and progress. Nanotechnology involves the manipulation, design, and utilization of materials and structures at the nanoscale level, ranging from 1-100 nanometers in size, offering distinct properties and functionalities that are not present at larger scales. This field has the potential to create revolutionary solutions in various sectors, including medicine, electronics, energy, and environmental science.</a:t>
            </a:r>
            <a:endParaRPr lang="en-US" sz="1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5D7382A-EE13-E523-9EAD-2B8F46E5F2A3}"/>
              </a:ext>
            </a:extLst>
          </p:cNvPr>
          <p:cNvSpPr txBox="1"/>
          <p:nvPr/>
        </p:nvSpPr>
        <p:spPr>
          <a:xfrm>
            <a:off x="459206" y="3379836"/>
            <a:ext cx="11273588" cy="1785938"/>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15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Primary reason why researchers are exploring nanotechnology is its potential to transform multiple industries. For example, in medicine, nanotechnology can provide precise and targeted drug delivery systems, leading to more effective and less invasive treatments. In electronics, nanotechnology has the potential to develop more efficient and powerful computing devices. Additionally, it can enhance energy storage and generation systems, such as solar cells, and provide sustainable and eco-friendly solutions to several issues, including waste reduction.</a:t>
            </a:r>
            <a:endParaRPr lang="en-US" sz="1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84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32CE6C-13E8-957E-8B97-71EFF32BD283}"/>
              </a:ext>
            </a:extLst>
          </p:cNvPr>
          <p:cNvSpPr txBox="1"/>
          <p:nvPr/>
        </p:nvSpPr>
        <p:spPr>
          <a:xfrm>
            <a:off x="603585" y="3517789"/>
            <a:ext cx="10984831" cy="1529458"/>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16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In conclusion, the potential benefits of nanotechnology are significant, and the interdisciplinary nature of the field offers substantial potential for collaboration and innovation. It is no surprise that researchers are exploring this field to create solutions that can positively impact people's lives and shape the world for the better.</a:t>
            </a:r>
            <a:endParaRPr lang="en-US" sz="16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FF2EA3A-12BE-2606-6F5F-740C7A83AF28}"/>
              </a:ext>
            </a:extLst>
          </p:cNvPr>
          <p:cNvSpPr txBox="1"/>
          <p:nvPr/>
        </p:nvSpPr>
        <p:spPr>
          <a:xfrm>
            <a:off x="603584" y="1643062"/>
            <a:ext cx="11225463" cy="1898790"/>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16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Furthermore, the interdisciplinary nature of nanotechnology is another factor that attracts researchers to this field. Nanotechnology combines knowledge and expertise from multiple fields, such as chemistry, physics, biology, engineering, and materials science, to create innovative solutions to complex problems. The collaborative efforts between these fields can lead to groundbreaking discoveries and ideas that would not have been possible otherwise.</a:t>
            </a:r>
            <a:endParaRPr lang="en-US" sz="16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2057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7EECB1F5-6FBC-E689-01C7-A2C069614096}"/>
              </a:ext>
            </a:extLst>
          </p:cNvPr>
          <p:cNvSpPr txBox="1">
            <a:spLocks/>
          </p:cNvSpPr>
          <p:nvPr/>
        </p:nvSpPr>
        <p:spPr>
          <a:xfrm>
            <a:off x="5305926" y="2560634"/>
            <a:ext cx="6136106" cy="132556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5400" b="1" dirty="0">
                <a:solidFill>
                  <a:srgbClr val="00FFFF"/>
                </a:solidFill>
                <a:latin typeface="Century Gothic" panose="020B0502020202020204" pitchFamily="34" charset="0"/>
              </a:rPr>
              <a:t>Uses and Function|</a:t>
            </a:r>
          </a:p>
        </p:txBody>
      </p:sp>
      <p:pic>
        <p:nvPicPr>
          <p:cNvPr id="14338" name="Picture 2" descr="Transparent illusion weird GIF on GIFER - by Steelsinger">
            <a:extLst>
              <a:ext uri="{FF2B5EF4-FFF2-40B4-BE49-F238E27FC236}">
                <a16:creationId xmlns:a16="http://schemas.microsoft.com/office/drawing/2014/main" id="{1D0472E7-C68B-66DA-F57D-DC1D89C5D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842166"/>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76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768013-C30C-88C7-B926-5160EA470E23}"/>
              </a:ext>
            </a:extLst>
          </p:cNvPr>
          <p:cNvSpPr txBox="1"/>
          <p:nvPr/>
        </p:nvSpPr>
        <p:spPr>
          <a:xfrm>
            <a:off x="368968" y="1029452"/>
            <a:ext cx="11454063" cy="2268121"/>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16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Nanotechnology has revolutionized the field of medicine and healthcare by providing novel solutions for drug delivery, imaging, biosensing, and tissue engineering. One of the most promising applications of nanotechnology in medicine is targeted drug delivery, which allows drugs to be delivered directly to the site of action, minimizing side effects, and improving drug efficacy. Nanoparticles such as liposomes, dendrimers, and polymeric nanoparticles have been used for targeted drug delivery, and their efficacy has been demonstrated in various preclinical and clinical studies.</a:t>
            </a:r>
            <a:endParaRPr lang="en-US" sz="20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3F21C7C-0EB5-DE6F-017A-4293C2C51F5B}"/>
              </a:ext>
            </a:extLst>
          </p:cNvPr>
          <p:cNvSpPr txBox="1"/>
          <p:nvPr/>
        </p:nvSpPr>
        <p:spPr>
          <a:xfrm>
            <a:off x="368967" y="3415735"/>
            <a:ext cx="11454063" cy="1529458"/>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16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Another important application of nanotechnology in medicine is imaging, where nanoparticles are used as contrast agents for various imaging techniques such as MRI, CT, and optical imaging. Nanoparticles such as quantum dots and gold nanoparticles have been used as imaging agents in preclinical and clinical studies, enabling earlier and more accurate diagnosis of diseases. </a:t>
            </a:r>
            <a:endParaRPr lang="en-US" sz="20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058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4520DD-A33F-8BB8-BD68-91237B233175}"/>
              </a:ext>
            </a:extLst>
          </p:cNvPr>
          <p:cNvSpPr txBox="1"/>
          <p:nvPr/>
        </p:nvSpPr>
        <p:spPr>
          <a:xfrm>
            <a:off x="633663" y="1890120"/>
            <a:ext cx="10924674" cy="2540119"/>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Additionally, nanotechnology has enabled the development of biosensors for detecting biomolecules and pathogens in biological samples, with nanoparticles such as carbon nanotubes and gold nanoparticles being used for biosensing applications. Finally, nanomaterials such as carbon nanotubes, graphene, and hydroxyapatite have been used as scaffolds for tissue engineering, providing a suitable microenvironment for cell growth and differentiation, with the potential to replace or regenerate damaged tissues and organs.</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857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FED3DCE-B92B-D4E9-A50A-68E08C5E9F75}"/>
              </a:ext>
            </a:extLst>
          </p:cNvPr>
          <p:cNvSpPr txBox="1">
            <a:spLocks/>
          </p:cNvSpPr>
          <p:nvPr/>
        </p:nvSpPr>
        <p:spPr>
          <a:xfrm>
            <a:off x="4323347" y="2766218"/>
            <a:ext cx="3810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latin typeface="Century Gothic" panose="020B0502020202020204" pitchFamily="34" charset="0"/>
              </a:rPr>
              <a:t>BSCS-NS-2AB</a:t>
            </a:r>
          </a:p>
        </p:txBody>
      </p:sp>
    </p:spTree>
    <p:extLst>
      <p:ext uri="{BB962C8B-B14F-4D97-AF65-F5344CB8AC3E}">
        <p14:creationId xmlns:p14="http://schemas.microsoft.com/office/powerpoint/2010/main" val="1004326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lipping Rotate Sticker by jjjjjohn for iOS &amp; Android | GIPHY">
            <a:extLst>
              <a:ext uri="{FF2B5EF4-FFF2-40B4-BE49-F238E27FC236}">
                <a16:creationId xmlns:a16="http://schemas.microsoft.com/office/drawing/2014/main" id="{5D48C221-E6C2-DE2F-0E55-A58B1D770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857250"/>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B49AC70B-88CB-3062-6CEC-D6572C845723}"/>
              </a:ext>
            </a:extLst>
          </p:cNvPr>
          <p:cNvSpPr txBox="1">
            <a:spLocks/>
          </p:cNvSpPr>
          <p:nvPr/>
        </p:nvSpPr>
        <p:spPr>
          <a:xfrm>
            <a:off x="1552072" y="2766218"/>
            <a:ext cx="988996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US" sz="5400" b="1" dirty="0">
                <a:solidFill>
                  <a:srgbClr val="00FFFF"/>
                </a:solidFill>
                <a:latin typeface="Century Gothic" panose="020B0502020202020204" pitchFamily="34" charset="0"/>
              </a:rPr>
              <a:t>Importance and Benefits |</a:t>
            </a:r>
          </a:p>
        </p:txBody>
      </p:sp>
    </p:spTree>
    <p:extLst>
      <p:ext uri="{BB962C8B-B14F-4D97-AF65-F5344CB8AC3E}">
        <p14:creationId xmlns:p14="http://schemas.microsoft.com/office/powerpoint/2010/main" val="3555091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6E3491-0937-AEF1-1E9D-13B4281D1E3A}"/>
              </a:ext>
            </a:extLst>
          </p:cNvPr>
          <p:cNvSpPr txBox="1"/>
          <p:nvPr/>
        </p:nvSpPr>
        <p:spPr>
          <a:xfrm>
            <a:off x="1319463" y="1498685"/>
            <a:ext cx="9553074" cy="3371116"/>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Nanotechnology has the potential to revolutionize drug delivery by targeting specific cells and tissues while minimizing side effects, leading to more effective and personalized treatments for various diseases. Additionally, nanotechnology could enhance electronics by creating smaller, faster, and more efficient devices, opening possibilities for new technologies such as quantum computing and nanoelectronics. Furthermore, nanotechnology can improve energy storage and generation by creating more efficient batteries, solar cells, and other energy conversion devices, leading to more sustainable and environmentally friendly applications.</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8593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6C3D80-01BB-1147-3696-E9690CF07F1D}"/>
              </a:ext>
            </a:extLst>
          </p:cNvPr>
          <p:cNvSpPr txBox="1"/>
          <p:nvPr/>
        </p:nvSpPr>
        <p:spPr>
          <a:xfrm>
            <a:off x="1848852" y="1532385"/>
            <a:ext cx="8494295" cy="2955617"/>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In addition, the use of nanoparticles as imaging agents for various diagnostic techniques such as MRI and CT can provide more accurate and earlier diagnoses of diseases. This could lead to improved healthcare outcomes and better patient care. Overall, the benefits and potential applications of nanotechnology are vast, and continued research and development are necessary to fully harness its potential for improving human health, energy efficiency, and environmental sustainability.</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1363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Laptops GIFs - Get the best gif on GIFER">
            <a:extLst>
              <a:ext uri="{FF2B5EF4-FFF2-40B4-BE49-F238E27FC236}">
                <a16:creationId xmlns:a16="http://schemas.microsoft.com/office/drawing/2014/main" id="{941DBB1A-E41A-D212-A32C-AE4F90B43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47" y="485274"/>
            <a:ext cx="6251408" cy="6251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37E73B-1F99-9F7B-EF0F-3356593B86AA}"/>
              </a:ext>
            </a:extLst>
          </p:cNvPr>
          <p:cNvSpPr txBox="1"/>
          <p:nvPr/>
        </p:nvSpPr>
        <p:spPr>
          <a:xfrm>
            <a:off x="5794208" y="2448507"/>
            <a:ext cx="6020803" cy="1960986"/>
          </a:xfrm>
          <a:prstGeom prst="rect">
            <a:avLst/>
          </a:prstGeom>
          <a:noFill/>
        </p:spPr>
        <p:txBody>
          <a:bodyPr wrap="square">
            <a:spAutoFit/>
          </a:bodyPr>
          <a:lstStyle/>
          <a:p>
            <a:pPr marR="0" lvl="0">
              <a:lnSpc>
                <a:spcPct val="150000"/>
              </a:lnSpc>
              <a:spcBef>
                <a:spcPts val="0"/>
              </a:spcBef>
              <a:spcAft>
                <a:spcPts val="1000"/>
              </a:spcAft>
            </a:pPr>
            <a:r>
              <a:rPr lang="en-PH" sz="2800" b="1" dirty="0">
                <a:solidFill>
                  <a:srgbClr val="00FFFF"/>
                </a:solidFill>
                <a:effectLst/>
                <a:latin typeface="Century Gothic" panose="020B0502020202020204" pitchFamily="34" charset="0"/>
                <a:ea typeface="Times New Roman" panose="02020603050405020304" pitchFamily="18" charset="0"/>
                <a:cs typeface="Times New Roman" panose="02020603050405020304" pitchFamily="18" charset="0"/>
              </a:rPr>
              <a:t>Literature reviews and supporting information supporting the group position |</a:t>
            </a:r>
            <a:endParaRPr lang="en-US" sz="3600" dirty="0">
              <a:solidFill>
                <a:srgbClr val="00FFFF"/>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9692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9B42A7-00BA-E9CC-40A9-2839EEFDC284}"/>
              </a:ext>
            </a:extLst>
          </p:cNvPr>
          <p:cNvSpPr txBox="1"/>
          <p:nvPr/>
        </p:nvSpPr>
        <p:spPr>
          <a:xfrm>
            <a:off x="782053" y="2158845"/>
            <a:ext cx="10720136" cy="1888787"/>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20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The researchers conduct a comprehensive literature review and administer a survey for a small group of individuals to support the group's position on the positive effects of nanotechnology. This aims to strengthen the argument presented in the research paper.</a:t>
            </a:r>
            <a:endParaRPr lang="en-US" sz="2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3539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op Television Gifs Stickers for Android &amp; iOS | Gfycat">
            <a:extLst>
              <a:ext uri="{FF2B5EF4-FFF2-40B4-BE49-F238E27FC236}">
                <a16:creationId xmlns:a16="http://schemas.microsoft.com/office/drawing/2014/main" id="{67C330EB-DADB-15F7-1E58-F25700C97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85" y="1373605"/>
            <a:ext cx="7293643" cy="58349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E6BA22-B5FC-EF24-6E91-59EFD4319EA8}"/>
              </a:ext>
            </a:extLst>
          </p:cNvPr>
          <p:cNvSpPr txBox="1"/>
          <p:nvPr/>
        </p:nvSpPr>
        <p:spPr>
          <a:xfrm>
            <a:off x="2480510" y="2637975"/>
            <a:ext cx="7856620" cy="1079783"/>
          </a:xfrm>
          <a:prstGeom prst="rect">
            <a:avLst/>
          </a:prstGeom>
          <a:noFill/>
        </p:spPr>
        <p:txBody>
          <a:bodyPr wrap="square">
            <a:spAutoFit/>
          </a:bodyPr>
          <a:lstStyle/>
          <a:p>
            <a:pPr marR="0" lvl="0">
              <a:lnSpc>
                <a:spcPct val="150000"/>
              </a:lnSpc>
              <a:spcBef>
                <a:spcPts val="0"/>
              </a:spcBef>
              <a:spcAft>
                <a:spcPts val="1000"/>
              </a:spcAft>
            </a:pPr>
            <a:r>
              <a:rPr lang="en-PH" sz="4800" b="1" dirty="0">
                <a:solidFill>
                  <a:srgbClr val="00FFFF"/>
                </a:solidFill>
                <a:effectLst/>
                <a:latin typeface="Century Gothic" panose="020B0502020202020204" pitchFamily="34" charset="0"/>
                <a:ea typeface="Times New Roman" panose="02020603050405020304" pitchFamily="18" charset="0"/>
                <a:cs typeface="Times New Roman" panose="02020603050405020304" pitchFamily="18" charset="0"/>
              </a:rPr>
              <a:t>Technology observation |</a:t>
            </a:r>
            <a:endParaRPr lang="en-US" sz="4800" dirty="0">
              <a:solidFill>
                <a:srgbClr val="00FFFF"/>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012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17A175-AB47-1173-487D-A62320271133}"/>
              </a:ext>
            </a:extLst>
          </p:cNvPr>
          <p:cNvSpPr txBox="1"/>
          <p:nvPr/>
        </p:nvSpPr>
        <p:spPr>
          <a:xfrm>
            <a:off x="563524" y="1674674"/>
            <a:ext cx="11064949" cy="1754326"/>
          </a:xfrm>
          <a:prstGeom prst="rect">
            <a:avLst/>
          </a:prstGeom>
          <a:noFill/>
        </p:spPr>
        <p:txBody>
          <a:bodyPr wrap="square">
            <a:spAutoFit/>
          </a:bodyPr>
          <a:lstStyle/>
          <a:p>
            <a:pPr algn="just"/>
            <a:r>
              <a:rPr lang="en-US" b="1" i="0" dirty="0">
                <a:solidFill>
                  <a:schemeClr val="bg1"/>
                </a:solidFill>
                <a:effectLst/>
                <a:latin typeface="Century Gothic" panose="020B0502020202020204" pitchFamily="34" charset="0"/>
              </a:rPr>
              <a:t>One of the most significant observations about nanotechnology is the vast potential it holds for creating new materials with unique properties. By manipulating the structure of materials at the nanoscale level, researchers can create materials with improved strength, durability, and conductivity, among other properties. This has already led to the development of new materials for use in a wide range of applications, from advanced electronics to aerospace engineering. </a:t>
            </a:r>
            <a:br>
              <a:rPr lang="en-US" b="1" dirty="0">
                <a:solidFill>
                  <a:schemeClr val="bg1"/>
                </a:solidFill>
                <a:latin typeface="Century Gothic" panose="020B0502020202020204" pitchFamily="34" charset="0"/>
              </a:rPr>
            </a:br>
            <a:endParaRPr lang="en-US" b="1" dirty="0">
              <a:solidFill>
                <a:schemeClr val="bg1"/>
              </a:solidFill>
              <a:latin typeface="Century Gothic" panose="020B0502020202020204" pitchFamily="34" charset="0"/>
            </a:endParaRPr>
          </a:p>
        </p:txBody>
      </p:sp>
      <p:sp>
        <p:nvSpPr>
          <p:cNvPr id="9" name="TextBox 8">
            <a:extLst>
              <a:ext uri="{FF2B5EF4-FFF2-40B4-BE49-F238E27FC236}">
                <a16:creationId xmlns:a16="http://schemas.microsoft.com/office/drawing/2014/main" id="{D0D6FE37-86DB-BE79-E6EF-8333B1DB02AB}"/>
              </a:ext>
            </a:extLst>
          </p:cNvPr>
          <p:cNvSpPr txBox="1"/>
          <p:nvPr/>
        </p:nvSpPr>
        <p:spPr>
          <a:xfrm>
            <a:off x="439478" y="3429000"/>
            <a:ext cx="11313042" cy="1477328"/>
          </a:xfrm>
          <a:prstGeom prst="rect">
            <a:avLst/>
          </a:prstGeom>
          <a:noFill/>
        </p:spPr>
        <p:txBody>
          <a:bodyPr wrap="square">
            <a:spAutoFit/>
          </a:bodyPr>
          <a:lstStyle/>
          <a:p>
            <a:pPr algn="just"/>
            <a:r>
              <a:rPr lang="en-US" b="1" dirty="0">
                <a:solidFill>
                  <a:schemeClr val="bg1"/>
                </a:solidFill>
                <a:effectLst/>
                <a:latin typeface="Century Gothic" panose="020B0502020202020204" pitchFamily="34" charset="0"/>
              </a:rPr>
              <a:t>Another important observation is the potential for nanotechnology to revolutionize medicine. By enabling the targeted delivery of drugs and other therapies, nanotechnology has the potential to make treatments more effective and reduce side effects. It also holds promise for the development of new diagnostic tools and implantable devices that can monitor and regulate bodily functions. </a:t>
            </a:r>
            <a:br>
              <a:rPr lang="en-US" b="1" dirty="0">
                <a:solidFill>
                  <a:schemeClr val="bg1"/>
                </a:solidFill>
                <a:latin typeface="Century Gothic" panose="020B0502020202020204" pitchFamily="34" charset="0"/>
              </a:rPr>
            </a:br>
            <a:endParaRPr lang="en-US"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03621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4D8264-1474-15E7-0E4A-765D3EEF3586}"/>
              </a:ext>
            </a:extLst>
          </p:cNvPr>
          <p:cNvSpPr txBox="1"/>
          <p:nvPr/>
        </p:nvSpPr>
        <p:spPr>
          <a:xfrm>
            <a:off x="414670" y="2146142"/>
            <a:ext cx="11362660" cy="2031325"/>
          </a:xfrm>
          <a:prstGeom prst="rect">
            <a:avLst/>
          </a:prstGeom>
          <a:noFill/>
        </p:spPr>
        <p:txBody>
          <a:bodyPr wrap="square">
            <a:spAutoFit/>
          </a:bodyPr>
          <a:lstStyle/>
          <a:p>
            <a:pPr algn="just"/>
            <a:r>
              <a:rPr lang="en-US" b="1" i="0" dirty="0">
                <a:solidFill>
                  <a:schemeClr val="bg1"/>
                </a:solidFill>
                <a:effectLst/>
                <a:latin typeface="Century Gothic" panose="020B0502020202020204" pitchFamily="34" charset="0"/>
              </a:rPr>
              <a:t>Furthermore, nanotechnology has the potential to improve energy efficiency by creating more efficient solar cells, batteries, and fuel cells. It can also help to reduce carbon emissions by developing materials with higher energy densities and improving the efficiency of energy production and storage. In terms of environmental applications, nanotechnology has the potential to be used for environmental remediation. For example, nanoparticles can be used to remove contaminants from water or soil, and nanoscale sensors can be used to monitor pollution levels in the environment. </a:t>
            </a:r>
            <a:br>
              <a:rPr lang="en-US" b="1" dirty="0">
                <a:solidFill>
                  <a:schemeClr val="bg1"/>
                </a:solidFill>
                <a:latin typeface="Century Gothic" panose="020B0502020202020204" pitchFamily="34" charset="0"/>
              </a:rPr>
            </a:br>
            <a:endParaRPr lang="en-US"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92875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CE3654-38D2-AF82-FA06-150B69A8FB85}"/>
              </a:ext>
            </a:extLst>
          </p:cNvPr>
          <p:cNvSpPr txBox="1"/>
          <p:nvPr/>
        </p:nvSpPr>
        <p:spPr>
          <a:xfrm>
            <a:off x="552892" y="1951672"/>
            <a:ext cx="11249247" cy="1477328"/>
          </a:xfrm>
          <a:prstGeom prst="rect">
            <a:avLst/>
          </a:prstGeom>
          <a:noFill/>
        </p:spPr>
        <p:txBody>
          <a:bodyPr wrap="square">
            <a:spAutoFit/>
          </a:bodyPr>
          <a:lstStyle/>
          <a:p>
            <a:pPr algn="just"/>
            <a:r>
              <a:rPr lang="en-US" b="1" i="0" dirty="0">
                <a:solidFill>
                  <a:schemeClr val="bg1"/>
                </a:solidFill>
                <a:effectLst/>
                <a:latin typeface="Century Gothic" panose="020B0502020202020204" pitchFamily="34" charset="0"/>
              </a:rPr>
              <a:t>However, it is also important to note that there are concerns about the potential risks associated with the use of nanotechnology. Some studies have suggested that nanoparticles may have toxic effects on human health and the environment. It is therefore essential to carefully evaluate the safety of nanotechnology and develop appropriate regulations and guidelines to ensure its responsible use. </a:t>
            </a:r>
            <a:br>
              <a:rPr lang="en-US" b="1" dirty="0">
                <a:solidFill>
                  <a:schemeClr val="bg1"/>
                </a:solidFill>
                <a:latin typeface="Century Gothic" panose="020B0502020202020204" pitchFamily="34" charset="0"/>
              </a:rPr>
            </a:br>
            <a:endParaRPr lang="en-US" b="1"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89BE24E6-CFE7-85A6-9B94-0F2C4F28FF4A}"/>
              </a:ext>
            </a:extLst>
          </p:cNvPr>
          <p:cNvSpPr txBox="1"/>
          <p:nvPr/>
        </p:nvSpPr>
        <p:spPr>
          <a:xfrm>
            <a:off x="552892" y="3313192"/>
            <a:ext cx="11086214" cy="1754326"/>
          </a:xfrm>
          <a:prstGeom prst="rect">
            <a:avLst/>
          </a:prstGeom>
          <a:noFill/>
        </p:spPr>
        <p:txBody>
          <a:bodyPr wrap="square">
            <a:spAutoFit/>
          </a:bodyPr>
          <a:lstStyle/>
          <a:p>
            <a:pPr algn="just"/>
            <a:r>
              <a:rPr lang="en-US" b="1" i="0" dirty="0">
                <a:solidFill>
                  <a:schemeClr val="bg1"/>
                </a:solidFill>
                <a:effectLst/>
                <a:latin typeface="Century Gothic" panose="020B0502020202020204" pitchFamily="34" charset="0"/>
              </a:rPr>
              <a:t>In conclusion, nanotechnology is a rapidly advancing field with vast potential for creating new materials, improving medicine, and enhancing energy efficiency. However, it is essential to carefully evaluate the potential risks and develop appropriate regulations to ensure its safe and responsible use.</a:t>
            </a:r>
          </a:p>
          <a:p>
            <a:br>
              <a:rPr lang="en-US" b="0" i="0" dirty="0">
                <a:solidFill>
                  <a:srgbClr val="1C1E21"/>
                </a:solidFill>
                <a:effectLst/>
                <a:latin typeface="Segoe UI Historic" panose="020B0502040204020203" pitchFamily="34" charset="0"/>
              </a:rPr>
            </a:br>
            <a:endParaRPr lang="en-US" dirty="0"/>
          </a:p>
        </p:txBody>
      </p:sp>
    </p:spTree>
    <p:extLst>
      <p:ext uri="{BB962C8B-B14F-4D97-AF65-F5344CB8AC3E}">
        <p14:creationId xmlns:p14="http://schemas.microsoft.com/office/powerpoint/2010/main" val="3197652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parent psychedelic gif | WiffleGif">
            <a:extLst>
              <a:ext uri="{FF2B5EF4-FFF2-40B4-BE49-F238E27FC236}">
                <a16:creationId xmlns:a16="http://schemas.microsoft.com/office/drawing/2014/main" id="{2C0EDAA1-A42B-5195-F20D-5F92E16C7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343" y="2285782"/>
            <a:ext cx="5379080" cy="4572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3A4388-3138-80BE-90C4-C2D0E6FF89E3}"/>
              </a:ext>
            </a:extLst>
          </p:cNvPr>
          <p:cNvSpPr txBox="1"/>
          <p:nvPr/>
        </p:nvSpPr>
        <p:spPr>
          <a:xfrm>
            <a:off x="1667663" y="2349217"/>
            <a:ext cx="9871194" cy="1079783"/>
          </a:xfrm>
          <a:prstGeom prst="rect">
            <a:avLst/>
          </a:prstGeom>
          <a:noFill/>
        </p:spPr>
        <p:txBody>
          <a:bodyPr wrap="square">
            <a:spAutoFit/>
          </a:bodyPr>
          <a:lstStyle/>
          <a:p>
            <a:pPr marR="0" lvl="0">
              <a:lnSpc>
                <a:spcPct val="150000"/>
              </a:lnSpc>
              <a:spcBef>
                <a:spcPts val="0"/>
              </a:spcBef>
              <a:spcAft>
                <a:spcPts val="1000"/>
              </a:spcAft>
            </a:pPr>
            <a:r>
              <a:rPr lang="en-PH" sz="4800" b="1" dirty="0">
                <a:solidFill>
                  <a:srgbClr val="00FFFF"/>
                </a:solidFill>
                <a:effectLst/>
                <a:latin typeface="Century Gothic" panose="020B0502020202020204" pitchFamily="34" charset="0"/>
                <a:ea typeface="Times New Roman" panose="02020603050405020304" pitchFamily="18" charset="0"/>
                <a:cs typeface="Times New Roman" panose="02020603050405020304" pitchFamily="18" charset="0"/>
              </a:rPr>
              <a:t>Technology Literature Reviews|</a:t>
            </a:r>
            <a:endParaRPr lang="en-US" sz="4800" dirty="0">
              <a:solidFill>
                <a:srgbClr val="00FFFF"/>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480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2" name="Picture 26" descr="Top Seg Stickers for Android &amp; iOS | Gfycat">
            <a:extLst>
              <a:ext uri="{FF2B5EF4-FFF2-40B4-BE49-F238E27FC236}">
                <a16:creationId xmlns:a16="http://schemas.microsoft.com/office/drawing/2014/main" id="{30DEB747-0CE6-670F-46DF-1DBC9BBEC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1" y="1433972"/>
            <a:ext cx="4427651" cy="3700251"/>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Ask Ethan: Why Can't We Feel Earth Flying Through Space?">
            <a:extLst>
              <a:ext uri="{FF2B5EF4-FFF2-40B4-BE49-F238E27FC236}">
                <a16:creationId xmlns:a16="http://schemas.microsoft.com/office/drawing/2014/main" id="{F892B902-02C9-3427-9900-46813BAE7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596" y="-1"/>
            <a:ext cx="653040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Space-Astronaut - Free animated GIF - PicMix">
            <a:extLst>
              <a:ext uri="{FF2B5EF4-FFF2-40B4-BE49-F238E27FC236}">
                <a16:creationId xmlns:a16="http://schemas.microsoft.com/office/drawing/2014/main" id="{9BEF162D-8DAA-9A84-AB5C-B3F8CE693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9504" y="1273214"/>
            <a:ext cx="3955910" cy="375811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2794819-3964-25EB-A524-67052A4C2F78}"/>
              </a:ext>
            </a:extLst>
          </p:cNvPr>
          <p:cNvGrpSpPr/>
          <p:nvPr/>
        </p:nvGrpSpPr>
        <p:grpSpPr>
          <a:xfrm>
            <a:off x="2221832" y="2910597"/>
            <a:ext cx="8293768" cy="1119981"/>
            <a:chOff x="2221832" y="2910597"/>
            <a:chExt cx="8293768" cy="1119981"/>
          </a:xfrm>
        </p:grpSpPr>
        <p:sp>
          <p:nvSpPr>
            <p:cNvPr id="4" name="Title 3">
              <a:extLst>
                <a:ext uri="{FF2B5EF4-FFF2-40B4-BE49-F238E27FC236}">
                  <a16:creationId xmlns:a16="http://schemas.microsoft.com/office/drawing/2014/main" id="{F04F8751-417F-492E-CDFB-DBAE5C5B218A}"/>
                </a:ext>
              </a:extLst>
            </p:cNvPr>
            <p:cNvSpPr txBox="1">
              <a:spLocks/>
            </p:cNvSpPr>
            <p:nvPr/>
          </p:nvSpPr>
          <p:spPr>
            <a:xfrm>
              <a:off x="2221832" y="2910597"/>
              <a:ext cx="8293768" cy="747003"/>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rgbClr val="00F9F8"/>
                  </a:solidFill>
                  <a:effectLst>
                    <a:glow rad="228600">
                      <a:schemeClr val="accent1">
                        <a:satMod val="175000"/>
                        <a:alpha val="40000"/>
                      </a:schemeClr>
                    </a:glow>
                  </a:effectLst>
                  <a:latin typeface="Century Gothic" panose="020B0502020202020204" pitchFamily="34" charset="0"/>
                </a:rPr>
                <a:t>NANOTECHNOLOGY</a:t>
              </a:r>
              <a:endParaRPr lang="en-US" sz="6000" b="1" dirty="0">
                <a:solidFill>
                  <a:srgbClr val="00F9F8"/>
                </a:solidFill>
                <a:effectLst>
                  <a:glow rad="228600">
                    <a:schemeClr val="accent1">
                      <a:satMod val="175000"/>
                      <a:alpha val="40000"/>
                    </a:schemeClr>
                  </a:glow>
                </a:effectLst>
                <a:latin typeface="Century Gothic" panose="020B0502020202020204" pitchFamily="34" charset="0"/>
              </a:endParaRPr>
            </a:p>
          </p:txBody>
        </p:sp>
        <p:sp>
          <p:nvSpPr>
            <p:cNvPr id="8" name="Title 3">
              <a:extLst>
                <a:ext uri="{FF2B5EF4-FFF2-40B4-BE49-F238E27FC236}">
                  <a16:creationId xmlns:a16="http://schemas.microsoft.com/office/drawing/2014/main" id="{B377F6B9-7F7B-D361-B1AB-1B63DEB4205B}"/>
                </a:ext>
              </a:extLst>
            </p:cNvPr>
            <p:cNvSpPr txBox="1">
              <a:spLocks/>
            </p:cNvSpPr>
            <p:nvPr/>
          </p:nvSpPr>
          <p:spPr>
            <a:xfrm>
              <a:off x="3902242" y="3428999"/>
              <a:ext cx="4932948" cy="6015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F9F8"/>
                  </a:solidFill>
                  <a:effectLst>
                    <a:glow rad="228600">
                      <a:schemeClr val="accent1">
                        <a:satMod val="175000"/>
                        <a:alpha val="40000"/>
                      </a:schemeClr>
                    </a:glow>
                  </a:effectLst>
                  <a:latin typeface="Century Gothic" panose="020B0502020202020204" pitchFamily="34" charset="0"/>
                </a:rPr>
                <a:t>In the modern computer</a:t>
              </a:r>
            </a:p>
          </p:txBody>
        </p:sp>
      </p:grpSp>
    </p:spTree>
    <p:extLst>
      <p:ext uri="{BB962C8B-B14F-4D97-AF65-F5344CB8AC3E}">
        <p14:creationId xmlns:p14="http://schemas.microsoft.com/office/powerpoint/2010/main" val="368025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18"/>
                                        </p:tgtEl>
                                        <p:attrNameLst>
                                          <p:attrName>style.visibility</p:attrName>
                                        </p:attrNameLst>
                                      </p:cBhvr>
                                      <p:to>
                                        <p:strVal val="visible"/>
                                      </p:to>
                                    </p:set>
                                    <p:animEffect transition="in" filter="fade">
                                      <p:cBhvr>
                                        <p:cTn id="7" dur="1000"/>
                                        <p:tgtEl>
                                          <p:spTgt spid="4118"/>
                                        </p:tgtEl>
                                      </p:cBhvr>
                                    </p:animEffect>
                                    <p:anim calcmode="lin" valueType="num">
                                      <p:cBhvr>
                                        <p:cTn id="8" dur="1000" fill="hold"/>
                                        <p:tgtEl>
                                          <p:spTgt spid="4118"/>
                                        </p:tgtEl>
                                        <p:attrNameLst>
                                          <p:attrName>ppt_x</p:attrName>
                                        </p:attrNameLst>
                                      </p:cBhvr>
                                      <p:tavLst>
                                        <p:tav tm="0">
                                          <p:val>
                                            <p:strVal val="#ppt_x"/>
                                          </p:val>
                                        </p:tav>
                                        <p:tav tm="100000">
                                          <p:val>
                                            <p:strVal val="#ppt_x"/>
                                          </p:val>
                                        </p:tav>
                                      </p:tavLst>
                                    </p:anim>
                                    <p:anim calcmode="lin" valueType="num">
                                      <p:cBhvr>
                                        <p:cTn id="9" dur="1000" fill="hold"/>
                                        <p:tgtEl>
                                          <p:spTgt spid="41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20"/>
                                        </p:tgtEl>
                                        <p:attrNameLst>
                                          <p:attrName>style.visibility</p:attrName>
                                        </p:attrNameLst>
                                      </p:cBhvr>
                                      <p:to>
                                        <p:strVal val="visible"/>
                                      </p:to>
                                    </p:set>
                                    <p:animEffect transition="in" filter="fade">
                                      <p:cBhvr>
                                        <p:cTn id="12" dur="1000"/>
                                        <p:tgtEl>
                                          <p:spTgt spid="4120"/>
                                        </p:tgtEl>
                                      </p:cBhvr>
                                    </p:animEffect>
                                    <p:anim calcmode="lin" valueType="num">
                                      <p:cBhvr>
                                        <p:cTn id="13" dur="1000" fill="hold"/>
                                        <p:tgtEl>
                                          <p:spTgt spid="4120"/>
                                        </p:tgtEl>
                                        <p:attrNameLst>
                                          <p:attrName>ppt_x</p:attrName>
                                        </p:attrNameLst>
                                      </p:cBhvr>
                                      <p:tavLst>
                                        <p:tav tm="0">
                                          <p:val>
                                            <p:strVal val="#ppt_x"/>
                                          </p:val>
                                        </p:tav>
                                        <p:tav tm="100000">
                                          <p:val>
                                            <p:strVal val="#ppt_x"/>
                                          </p:val>
                                        </p:tav>
                                      </p:tavLst>
                                    </p:anim>
                                    <p:anim calcmode="lin" valueType="num">
                                      <p:cBhvr>
                                        <p:cTn id="14" dur="1000" fill="hold"/>
                                        <p:tgtEl>
                                          <p:spTgt spid="4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122"/>
                                        </p:tgtEl>
                                        <p:attrNameLst>
                                          <p:attrName>style.visibility</p:attrName>
                                        </p:attrNameLst>
                                      </p:cBhvr>
                                      <p:to>
                                        <p:strVal val="visible"/>
                                      </p:to>
                                    </p:set>
                                    <p:animEffect transition="in" filter="fade">
                                      <p:cBhvr>
                                        <p:cTn id="19" dur="1000"/>
                                        <p:tgtEl>
                                          <p:spTgt spid="4122"/>
                                        </p:tgtEl>
                                      </p:cBhvr>
                                    </p:animEffect>
                                    <p:anim calcmode="lin" valueType="num">
                                      <p:cBhvr>
                                        <p:cTn id="20" dur="1000" fill="hold"/>
                                        <p:tgtEl>
                                          <p:spTgt spid="4122"/>
                                        </p:tgtEl>
                                        <p:attrNameLst>
                                          <p:attrName>ppt_x</p:attrName>
                                        </p:attrNameLst>
                                      </p:cBhvr>
                                      <p:tavLst>
                                        <p:tav tm="0">
                                          <p:val>
                                            <p:strVal val="#ppt_x"/>
                                          </p:val>
                                        </p:tav>
                                        <p:tav tm="100000">
                                          <p:val>
                                            <p:strVal val="#ppt_x"/>
                                          </p:val>
                                        </p:tav>
                                      </p:tavLst>
                                    </p:anim>
                                    <p:anim calcmode="lin" valueType="num">
                                      <p:cBhvr>
                                        <p:cTn id="21" dur="1000" fill="hold"/>
                                        <p:tgtEl>
                                          <p:spTgt spid="4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5CC453-E3CE-D915-2260-AEF1ED0CF4BB}"/>
              </a:ext>
            </a:extLst>
          </p:cNvPr>
          <p:cNvSpPr txBox="1"/>
          <p:nvPr/>
        </p:nvSpPr>
        <p:spPr>
          <a:xfrm>
            <a:off x="326571" y="1454793"/>
            <a:ext cx="11538857" cy="2947282"/>
          </a:xfrm>
          <a:prstGeom prst="rect">
            <a:avLst/>
          </a:prstGeom>
          <a:noFill/>
        </p:spPr>
        <p:txBody>
          <a:bodyPr wrap="square">
            <a:spAutoFit/>
          </a:bodyPr>
          <a:lstStyle/>
          <a:p>
            <a:pPr marL="0" marR="0" algn="just">
              <a:lnSpc>
                <a:spcPct val="150000"/>
              </a:lnSpc>
              <a:spcBef>
                <a:spcPts val="0"/>
              </a:spcBef>
              <a:spcAft>
                <a:spcPts val="1000"/>
              </a:spcAft>
            </a:pPr>
            <a:r>
              <a:rPr lang="en-PH" b="1" dirty="0">
                <a:solidFill>
                  <a:schemeClr val="bg1"/>
                </a:solidFill>
                <a:latin typeface="Century Gothic" panose="020B0502020202020204" pitchFamily="34" charset="0"/>
              </a:rPr>
              <a:t>Technology has become an essential element of modern civilization, influencing many parts of our life such as communication, healthcare, education, and entertainment. The purpose of this literature review is to look at current studies on technology and its influence on society, as well as to look at the potential advantages and disadvantages of using technology. Communication has been significantly altered by technology, making it simpler and faster to interact with individuals all over the world (Hampton et al., 2011). However, the greater connection has raised worries about privacy and security, as well as cyberbullying and addiction difficulties (Feldman, 2019).</a:t>
            </a:r>
            <a:endParaRPr lang="en-US"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11674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61359F-1256-E80A-0B93-E1349E12E9EE}"/>
              </a:ext>
            </a:extLst>
          </p:cNvPr>
          <p:cNvSpPr txBox="1"/>
          <p:nvPr/>
        </p:nvSpPr>
        <p:spPr>
          <a:xfrm>
            <a:off x="511629" y="1005969"/>
            <a:ext cx="11168742" cy="2124812"/>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Technology can enhance patient outcomes and streamline operations in healthcare. Electronic health records, for example, can enhance the quality and accessibility of patient information, and telemedicine can improve access to healthcare in rural regions (Bates et al., 2014). Concerns have been expressed, however, concerning the potential for technology to lead to dehumanization and the loss of the human touch in healthcare (Montague, 2013).</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CCD1A30-87E2-4ACA-45DA-71E195389025}"/>
              </a:ext>
            </a:extLst>
          </p:cNvPr>
          <p:cNvSpPr txBox="1"/>
          <p:nvPr/>
        </p:nvSpPr>
        <p:spPr>
          <a:xfrm>
            <a:off x="511629" y="3226982"/>
            <a:ext cx="11168742" cy="2124812"/>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Technology in education has created new learning possibilities and made education more accessible to individuals all around the world. Online courses and educational software can offer tailored learning experiences, and virtual and augmented reality can improve the learning environment (</a:t>
            </a:r>
            <a:r>
              <a:rPr lang="en-PH" sz="1800" b="1" dirty="0" err="1">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Cheon</a:t>
            </a: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 et al., 2012). However, there are worries that technology may contribute to social isolation and a lack of face-to-face engagement in schools (</a:t>
            </a:r>
            <a:r>
              <a:rPr lang="en-PH" sz="1800" b="1" dirty="0" err="1">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Manca</a:t>
            </a: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 &amp; Ranieri, 2016).</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511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F550E1-1D40-835B-7F42-FEE6B6EBB468}"/>
              </a:ext>
            </a:extLst>
          </p:cNvPr>
          <p:cNvSpPr txBox="1"/>
          <p:nvPr/>
        </p:nvSpPr>
        <p:spPr>
          <a:xfrm>
            <a:off x="979713" y="1327848"/>
            <a:ext cx="10580915" cy="2540119"/>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Technology has transformed the way we consume media and created new avenues for innovation and expression in the entertainment industry. Streaming services and social media have spawned new types of entertainment and made it simpler for people to share their creative works (Bennett &amp; Strange, 2011). Concerns have been expressed, however, concerning the potential for technology to lead to addiction and the loss of real-life experiences (Rosen et al., 2013).</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7191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ADBB5C-BD3C-6EB7-D8EB-56610EC34EF7}"/>
              </a:ext>
            </a:extLst>
          </p:cNvPr>
          <p:cNvSpPr txBox="1"/>
          <p:nvPr/>
        </p:nvSpPr>
        <p:spPr>
          <a:xfrm>
            <a:off x="337457" y="2200546"/>
            <a:ext cx="11517086" cy="1709122"/>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Technology’s influence on society is complicated and multidimensional. While technology can provide several advantages, there are also concerns about its possible drawbacks. Additional study is necessary to fully comprehend the influence of technology on society and to establish ways for maximizing its advantages while reducing its negative consequences.</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423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rippy Transparent Gif posted by Christian Harvey">
            <a:extLst>
              <a:ext uri="{FF2B5EF4-FFF2-40B4-BE49-F238E27FC236}">
                <a16:creationId xmlns:a16="http://schemas.microsoft.com/office/drawing/2014/main" id="{E8861E56-A2E3-5458-9EBF-8F5EC3289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229"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853990-58E2-74DB-6822-9DE7141ACF51}"/>
              </a:ext>
            </a:extLst>
          </p:cNvPr>
          <p:cNvSpPr txBox="1"/>
          <p:nvPr/>
        </p:nvSpPr>
        <p:spPr>
          <a:xfrm>
            <a:off x="988452" y="2349217"/>
            <a:ext cx="8460348" cy="1079783"/>
          </a:xfrm>
          <a:prstGeom prst="rect">
            <a:avLst/>
          </a:prstGeom>
          <a:noFill/>
        </p:spPr>
        <p:txBody>
          <a:bodyPr wrap="square">
            <a:spAutoFit/>
          </a:bodyPr>
          <a:lstStyle/>
          <a:p>
            <a:pPr marR="0" lvl="0">
              <a:lnSpc>
                <a:spcPct val="150000"/>
              </a:lnSpc>
              <a:spcBef>
                <a:spcPts val="0"/>
              </a:spcBef>
              <a:spcAft>
                <a:spcPts val="1000"/>
              </a:spcAft>
            </a:pPr>
            <a:r>
              <a:rPr lang="en-PH" sz="4800" b="1">
                <a:solidFill>
                  <a:srgbClr val="00FFFF"/>
                </a:solidFill>
                <a:effectLst/>
                <a:latin typeface="Century Gothic" panose="020B0502020202020204" pitchFamily="34" charset="0"/>
                <a:ea typeface="Times New Roman" panose="02020603050405020304" pitchFamily="18" charset="0"/>
                <a:cs typeface="Times New Roman" panose="02020603050405020304" pitchFamily="18" charset="0"/>
              </a:rPr>
              <a:t>Surveys and Technologies|</a:t>
            </a:r>
            <a:endParaRPr lang="en-US" sz="4800" dirty="0">
              <a:solidFill>
                <a:srgbClr val="00FFFF"/>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6425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pie chart&#10;&#10;Description automatically generated">
            <a:extLst>
              <a:ext uri="{FF2B5EF4-FFF2-40B4-BE49-F238E27FC236}">
                <a16:creationId xmlns:a16="http://schemas.microsoft.com/office/drawing/2014/main" id="{76F037F6-4100-76BD-8B43-E3D7E16551F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856" y="1774450"/>
            <a:ext cx="5781048" cy="2906730"/>
          </a:xfrm>
          <a:prstGeom prst="rect">
            <a:avLst/>
          </a:prstGeom>
          <a:noFill/>
          <a:ln>
            <a:noFill/>
          </a:ln>
        </p:spPr>
      </p:pic>
      <p:sp>
        <p:nvSpPr>
          <p:cNvPr id="4" name="TextBox 3">
            <a:extLst>
              <a:ext uri="{FF2B5EF4-FFF2-40B4-BE49-F238E27FC236}">
                <a16:creationId xmlns:a16="http://schemas.microsoft.com/office/drawing/2014/main" id="{0E9734C9-E918-FA7B-75DF-C17B285A7DFF}"/>
              </a:ext>
            </a:extLst>
          </p:cNvPr>
          <p:cNvSpPr txBox="1"/>
          <p:nvPr/>
        </p:nvSpPr>
        <p:spPr>
          <a:xfrm>
            <a:off x="6602819" y="1934723"/>
            <a:ext cx="5309669" cy="2440412"/>
          </a:xfrm>
          <a:prstGeom prst="rect">
            <a:avLst/>
          </a:prstGeom>
          <a:noFill/>
        </p:spPr>
        <p:txBody>
          <a:bodyPr wrap="square">
            <a:spAutoFit/>
          </a:bodyPr>
          <a:lstStyle/>
          <a:p>
            <a:pPr marL="0" marR="0" algn="just">
              <a:lnSpc>
                <a:spcPct val="107000"/>
              </a:lnSpc>
              <a:spcBef>
                <a:spcPts val="0"/>
              </a:spcBef>
              <a:spcAft>
                <a:spcPts val="800"/>
              </a:spcAft>
            </a:pPr>
            <a:r>
              <a:rPr lang="en-PH"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Based on the data provided, it appears that among the 20 respondents who answered the survey, </a:t>
            </a:r>
            <a:r>
              <a:rPr lang="en-US"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35% of them have heard of many breakthroughs in nanotechnology that have led to improvements in healthcare, 40% have heard of some breakthroughs, 15% have heard of few breakthroughs, and 10% have not heard of any such breakthroughs.</a:t>
            </a:r>
          </a:p>
        </p:txBody>
      </p:sp>
    </p:spTree>
    <p:extLst>
      <p:ext uri="{BB962C8B-B14F-4D97-AF65-F5344CB8AC3E}">
        <p14:creationId xmlns:p14="http://schemas.microsoft.com/office/powerpoint/2010/main" val="854103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pie chart&#10;&#10;Description automatically generated">
            <a:extLst>
              <a:ext uri="{FF2B5EF4-FFF2-40B4-BE49-F238E27FC236}">
                <a16:creationId xmlns:a16="http://schemas.microsoft.com/office/drawing/2014/main" id="{133218AB-B67D-238D-43CD-57A62BC4F73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4870" y="1953939"/>
            <a:ext cx="5943600" cy="2694940"/>
          </a:xfrm>
          <a:prstGeom prst="rect">
            <a:avLst/>
          </a:prstGeom>
          <a:noFill/>
          <a:ln>
            <a:noFill/>
          </a:ln>
        </p:spPr>
      </p:pic>
      <p:sp>
        <p:nvSpPr>
          <p:cNvPr id="6" name="TextBox 5">
            <a:extLst>
              <a:ext uri="{FF2B5EF4-FFF2-40B4-BE49-F238E27FC236}">
                <a16:creationId xmlns:a16="http://schemas.microsoft.com/office/drawing/2014/main" id="{0F95190C-EF96-1A46-DC96-C72C921A89D5}"/>
              </a:ext>
            </a:extLst>
          </p:cNvPr>
          <p:cNvSpPr txBox="1"/>
          <p:nvPr/>
        </p:nvSpPr>
        <p:spPr>
          <a:xfrm>
            <a:off x="423530" y="1953939"/>
            <a:ext cx="5165651" cy="2439514"/>
          </a:xfrm>
          <a:prstGeom prst="rect">
            <a:avLst/>
          </a:prstGeom>
          <a:noFill/>
        </p:spPr>
        <p:txBody>
          <a:bodyPr wrap="square">
            <a:spAutoFit/>
          </a:bodyPr>
          <a:lstStyle/>
          <a:p>
            <a:pPr marL="0" marR="0" algn="just">
              <a:lnSpc>
                <a:spcPct val="107000"/>
              </a:lnSpc>
              <a:spcBef>
                <a:spcPts val="0"/>
              </a:spcBef>
              <a:spcAft>
                <a:spcPts val="800"/>
              </a:spcAft>
            </a:pPr>
            <a:r>
              <a:rPr lang="en-PH"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Based on the data provided, it appears that among the 20 respondents who answered the survey, </a:t>
            </a:r>
            <a:r>
              <a:rPr lang="en-US"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45% of them are aware of many advancements in the field of nanotechnology that have led to more efficient and sustainable energy production, 40% are aware of some advancements, and 15% are aware of few advancements.</a:t>
            </a:r>
          </a:p>
        </p:txBody>
      </p:sp>
    </p:spTree>
    <p:extLst>
      <p:ext uri="{BB962C8B-B14F-4D97-AF65-F5344CB8AC3E}">
        <p14:creationId xmlns:p14="http://schemas.microsoft.com/office/powerpoint/2010/main" val="3539646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pie chart&#10;&#10;Description automatically generated">
            <a:extLst>
              <a:ext uri="{FF2B5EF4-FFF2-40B4-BE49-F238E27FC236}">
                <a16:creationId xmlns:a16="http://schemas.microsoft.com/office/drawing/2014/main" id="{3E4C9EE4-80DB-5304-3C5D-09AF7F5FCC8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029" y="2081530"/>
            <a:ext cx="5943600" cy="2694940"/>
          </a:xfrm>
          <a:prstGeom prst="rect">
            <a:avLst/>
          </a:prstGeom>
          <a:noFill/>
          <a:ln>
            <a:noFill/>
          </a:ln>
        </p:spPr>
      </p:pic>
      <p:sp>
        <p:nvSpPr>
          <p:cNvPr id="4" name="TextBox 3">
            <a:extLst>
              <a:ext uri="{FF2B5EF4-FFF2-40B4-BE49-F238E27FC236}">
                <a16:creationId xmlns:a16="http://schemas.microsoft.com/office/drawing/2014/main" id="{7B521086-921F-B6B2-9B0E-9B7E980A7220}"/>
              </a:ext>
            </a:extLst>
          </p:cNvPr>
          <p:cNvSpPr txBox="1"/>
          <p:nvPr/>
        </p:nvSpPr>
        <p:spPr>
          <a:xfrm>
            <a:off x="6999766" y="2326376"/>
            <a:ext cx="4781108" cy="2439514"/>
          </a:xfrm>
          <a:prstGeom prst="rect">
            <a:avLst/>
          </a:prstGeom>
          <a:noFill/>
        </p:spPr>
        <p:txBody>
          <a:bodyPr wrap="square">
            <a:spAutoFit/>
          </a:bodyPr>
          <a:lstStyle/>
          <a:p>
            <a:pPr marL="0" marR="0" algn="just">
              <a:lnSpc>
                <a:spcPct val="107000"/>
              </a:lnSpc>
              <a:spcBef>
                <a:spcPts val="0"/>
              </a:spcBef>
              <a:spcAft>
                <a:spcPts val="800"/>
              </a:spcAft>
            </a:pPr>
            <a:r>
              <a:rPr lang="en-PH"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Based on the data provided, it appears that among the 20 respondents who answered the survey, 50% of them answered that nanotechnology will be very important for creating stronger and more durable materials for various applications, while the other 50% thought that it was somewhat important.</a:t>
            </a:r>
            <a:endParaRPr lang="en-US"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5558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pie chart&#10;&#10;Description automatically generated">
            <a:extLst>
              <a:ext uri="{FF2B5EF4-FFF2-40B4-BE49-F238E27FC236}">
                <a16:creationId xmlns:a16="http://schemas.microsoft.com/office/drawing/2014/main" id="{112E0A76-4E6C-8A38-9FAC-74C3AAA9C2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8666" y="1890143"/>
            <a:ext cx="5943600" cy="2694940"/>
          </a:xfrm>
          <a:prstGeom prst="rect">
            <a:avLst/>
          </a:prstGeom>
          <a:noFill/>
          <a:ln>
            <a:noFill/>
          </a:ln>
        </p:spPr>
      </p:pic>
      <p:sp>
        <p:nvSpPr>
          <p:cNvPr id="4" name="TextBox 3">
            <a:extLst>
              <a:ext uri="{FF2B5EF4-FFF2-40B4-BE49-F238E27FC236}">
                <a16:creationId xmlns:a16="http://schemas.microsoft.com/office/drawing/2014/main" id="{6C15CC91-3119-0744-DD29-480F3AB183E0}"/>
              </a:ext>
            </a:extLst>
          </p:cNvPr>
          <p:cNvSpPr txBox="1"/>
          <p:nvPr/>
        </p:nvSpPr>
        <p:spPr>
          <a:xfrm>
            <a:off x="708839" y="1573311"/>
            <a:ext cx="4499343" cy="3328604"/>
          </a:xfrm>
          <a:prstGeom prst="rect">
            <a:avLst/>
          </a:prstGeom>
          <a:noFill/>
        </p:spPr>
        <p:txBody>
          <a:bodyPr wrap="square">
            <a:spAutoFit/>
          </a:bodyPr>
          <a:lstStyle/>
          <a:p>
            <a:pPr marL="0" marR="0" algn="just">
              <a:lnSpc>
                <a:spcPct val="107000"/>
              </a:lnSpc>
              <a:spcBef>
                <a:spcPts val="0"/>
              </a:spcBef>
              <a:spcAft>
                <a:spcPts val="800"/>
              </a:spcAft>
            </a:pPr>
            <a:r>
              <a:rPr lang="en-PH"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Based on the data provided, it appears that among the 20 respondents who answered the survey, </a:t>
            </a:r>
            <a:r>
              <a:rPr lang="en-US"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35% of them have heard of many breakthroughs in nanotechnology that have led to improvements in water treatment and purification, 30% have heard of some breakthroughs, 30% have heard of a few breakthroughs, and 5% have not heard of any such breakthroughs.</a:t>
            </a:r>
          </a:p>
        </p:txBody>
      </p:sp>
    </p:spTree>
    <p:extLst>
      <p:ext uri="{BB962C8B-B14F-4D97-AF65-F5344CB8AC3E}">
        <p14:creationId xmlns:p14="http://schemas.microsoft.com/office/powerpoint/2010/main" val="343640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pie chart&#10;&#10;Description automatically generated">
            <a:extLst>
              <a:ext uri="{FF2B5EF4-FFF2-40B4-BE49-F238E27FC236}">
                <a16:creationId xmlns:a16="http://schemas.microsoft.com/office/drawing/2014/main" id="{626A1156-EEEF-3132-F90E-D0F968465C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149" y="2088072"/>
            <a:ext cx="5503851" cy="2681856"/>
          </a:xfrm>
          <a:prstGeom prst="rect">
            <a:avLst/>
          </a:prstGeom>
          <a:noFill/>
          <a:ln>
            <a:noFill/>
          </a:ln>
        </p:spPr>
      </p:pic>
      <p:sp>
        <p:nvSpPr>
          <p:cNvPr id="4" name="TextBox 3">
            <a:extLst>
              <a:ext uri="{FF2B5EF4-FFF2-40B4-BE49-F238E27FC236}">
                <a16:creationId xmlns:a16="http://schemas.microsoft.com/office/drawing/2014/main" id="{984D8F7E-41F6-5B91-4F2C-34001DB6F6D7}"/>
              </a:ext>
            </a:extLst>
          </p:cNvPr>
          <p:cNvSpPr txBox="1"/>
          <p:nvPr/>
        </p:nvSpPr>
        <p:spPr>
          <a:xfrm>
            <a:off x="6363586" y="2462427"/>
            <a:ext cx="5013251" cy="2143151"/>
          </a:xfrm>
          <a:prstGeom prst="rect">
            <a:avLst/>
          </a:prstGeom>
          <a:noFill/>
        </p:spPr>
        <p:txBody>
          <a:bodyPr wrap="square">
            <a:spAutoFit/>
          </a:bodyPr>
          <a:lstStyle/>
          <a:p>
            <a:pPr marL="0" marR="0" algn="just">
              <a:lnSpc>
                <a:spcPct val="107000"/>
              </a:lnSpc>
              <a:spcBef>
                <a:spcPts val="0"/>
              </a:spcBef>
              <a:spcAft>
                <a:spcPts val="800"/>
              </a:spcAft>
            </a:pPr>
            <a:r>
              <a:rPr lang="en-PH"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Based on the data provided, it appears that among the 20 respondents who answered the survey, 55% of them answered that nanotechnology will be very important for improving the performance and lifespan of electronic devices, while the other 45% thought that it was somewhat important.</a:t>
            </a:r>
            <a:endParaRPr lang="en-US"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2083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3380B-2A1B-8102-F9B6-8A96B2455693}"/>
              </a:ext>
            </a:extLst>
          </p:cNvPr>
          <p:cNvSpPr txBox="1">
            <a:spLocks/>
          </p:cNvSpPr>
          <p:nvPr/>
        </p:nvSpPr>
        <p:spPr>
          <a:xfrm>
            <a:off x="3012449" y="2717048"/>
            <a:ext cx="6091991" cy="1060868"/>
          </a:xfrm>
          <a:prstGeom prst="rect">
            <a:avLst/>
          </a:prstGeom>
        </p:spPr>
        <p:txBody>
          <a:bodyPr>
            <a:prstTxWarp prst="textChevron">
              <a:avLst>
                <a:gd name="adj" fmla="val 22781"/>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0FFFF"/>
                </a:solidFill>
                <a:effectLst>
                  <a:glow rad="228600">
                    <a:schemeClr val="accent1">
                      <a:satMod val="175000"/>
                      <a:alpha val="40000"/>
                    </a:schemeClr>
                  </a:glow>
                </a:effectLst>
                <a:latin typeface="Century Gothic" panose="020B0502020202020204" pitchFamily="34" charset="0"/>
              </a:rPr>
              <a:t>Introduction |</a:t>
            </a:r>
          </a:p>
        </p:txBody>
      </p:sp>
      <p:pic>
        <p:nvPicPr>
          <p:cNvPr id="5" name="Picture 2" descr="transparent technology gif | WiffleGif">
            <a:extLst>
              <a:ext uri="{FF2B5EF4-FFF2-40B4-BE49-F238E27FC236}">
                <a16:creationId xmlns:a16="http://schemas.microsoft.com/office/drawing/2014/main" id="{78F5F7E4-627A-368E-E2C5-B8BC92780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2775"/>
            <a:ext cx="3012449" cy="30124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venus de milo gifs | WiffleGif">
            <a:extLst>
              <a:ext uri="{FF2B5EF4-FFF2-40B4-BE49-F238E27FC236}">
                <a16:creationId xmlns:a16="http://schemas.microsoft.com/office/drawing/2014/main" id="{5327A0F5-7550-8BBF-EBEE-047216608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175" y="1396666"/>
            <a:ext cx="393382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47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4"/>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pie chart&#10;&#10;Description automatically generated">
            <a:extLst>
              <a:ext uri="{FF2B5EF4-FFF2-40B4-BE49-F238E27FC236}">
                <a16:creationId xmlns:a16="http://schemas.microsoft.com/office/drawing/2014/main" id="{CABA3B5B-D16F-8FDF-5AA8-AC77CF45FE1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932413"/>
            <a:ext cx="5943600" cy="2694940"/>
          </a:xfrm>
          <a:prstGeom prst="rect">
            <a:avLst/>
          </a:prstGeom>
          <a:noFill/>
          <a:ln>
            <a:noFill/>
          </a:ln>
        </p:spPr>
      </p:pic>
      <p:sp>
        <p:nvSpPr>
          <p:cNvPr id="4" name="TextBox 3">
            <a:extLst>
              <a:ext uri="{FF2B5EF4-FFF2-40B4-BE49-F238E27FC236}">
                <a16:creationId xmlns:a16="http://schemas.microsoft.com/office/drawing/2014/main" id="{75DE8905-2364-5793-14AC-5BA74E7BB54F}"/>
              </a:ext>
            </a:extLst>
          </p:cNvPr>
          <p:cNvSpPr txBox="1"/>
          <p:nvPr/>
        </p:nvSpPr>
        <p:spPr>
          <a:xfrm>
            <a:off x="3049772" y="3781539"/>
            <a:ext cx="6092456" cy="2144048"/>
          </a:xfrm>
          <a:prstGeom prst="rect">
            <a:avLst/>
          </a:prstGeom>
          <a:noFill/>
        </p:spPr>
        <p:txBody>
          <a:bodyPr wrap="square">
            <a:spAutoFit/>
          </a:bodyPr>
          <a:lstStyle/>
          <a:p>
            <a:pPr marL="0" marR="0" algn="just">
              <a:lnSpc>
                <a:spcPct val="107000"/>
              </a:lnSpc>
              <a:spcBef>
                <a:spcPts val="0"/>
              </a:spcBef>
              <a:spcAft>
                <a:spcPts val="800"/>
              </a:spcAft>
            </a:pPr>
            <a:r>
              <a:rPr lang="en-PH"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Based on the data provided, it appears that among the 20 respondents who answered the survey</a:t>
            </a:r>
            <a:r>
              <a:rPr lang="en-US"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 35% of them are familiar with many advancements in nanotechnology that have led to more efficient and cost-effective manufacturing processes, while 45% are familiar with some advancements, and 20% are familiar with a few advancements.</a:t>
            </a:r>
          </a:p>
        </p:txBody>
      </p:sp>
    </p:spTree>
    <p:extLst>
      <p:ext uri="{BB962C8B-B14F-4D97-AF65-F5344CB8AC3E}">
        <p14:creationId xmlns:p14="http://schemas.microsoft.com/office/powerpoint/2010/main" val="346924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pie chart&#10;&#10;Description automatically generated">
            <a:extLst>
              <a:ext uri="{FF2B5EF4-FFF2-40B4-BE49-F238E27FC236}">
                <a16:creationId xmlns:a16="http://schemas.microsoft.com/office/drawing/2014/main" id="{94BF3945-C2DD-4A44-2AA1-F3F1CCBE4F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2339" y="2081530"/>
            <a:ext cx="5943600" cy="2694940"/>
          </a:xfrm>
          <a:prstGeom prst="rect">
            <a:avLst/>
          </a:prstGeom>
          <a:noFill/>
          <a:ln>
            <a:noFill/>
          </a:ln>
        </p:spPr>
      </p:pic>
      <p:sp>
        <p:nvSpPr>
          <p:cNvPr id="4" name="TextBox 3">
            <a:extLst>
              <a:ext uri="{FF2B5EF4-FFF2-40B4-BE49-F238E27FC236}">
                <a16:creationId xmlns:a16="http://schemas.microsoft.com/office/drawing/2014/main" id="{59D6D21F-9BAC-F781-F676-E72A6B08A96B}"/>
              </a:ext>
            </a:extLst>
          </p:cNvPr>
          <p:cNvSpPr txBox="1"/>
          <p:nvPr/>
        </p:nvSpPr>
        <p:spPr>
          <a:xfrm>
            <a:off x="466061" y="2081530"/>
            <a:ext cx="4563140" cy="2735877"/>
          </a:xfrm>
          <a:prstGeom prst="rect">
            <a:avLst/>
          </a:prstGeom>
          <a:noFill/>
        </p:spPr>
        <p:txBody>
          <a:bodyPr wrap="square">
            <a:spAutoFit/>
          </a:bodyPr>
          <a:lstStyle/>
          <a:p>
            <a:pPr marL="0" marR="0" algn="just">
              <a:lnSpc>
                <a:spcPct val="107000"/>
              </a:lnSpc>
              <a:spcBef>
                <a:spcPts val="0"/>
              </a:spcBef>
              <a:spcAft>
                <a:spcPts val="800"/>
              </a:spcAft>
            </a:pPr>
            <a:r>
              <a:rPr lang="en-PH"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Based on the data provided, it appears that among the 20 respondents who answered the survey, 60% of them answered that nanotechnology will be very important for improving the safety and effectiveness of personal care products, while 30% thought that it was somewhat important and 10% thought that it was not very important.</a:t>
            </a:r>
            <a:endParaRPr lang="en-US"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3538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pie chart&#10;&#10;Description automatically generated">
            <a:extLst>
              <a:ext uri="{FF2B5EF4-FFF2-40B4-BE49-F238E27FC236}">
                <a16:creationId xmlns:a16="http://schemas.microsoft.com/office/drawing/2014/main" id="{4B547DD6-B8D1-E871-B6AB-5B9AAB7DFFA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486646"/>
            <a:ext cx="5943600" cy="2694940"/>
          </a:xfrm>
          <a:prstGeom prst="rect">
            <a:avLst/>
          </a:prstGeom>
          <a:noFill/>
          <a:ln>
            <a:noFill/>
          </a:ln>
        </p:spPr>
      </p:pic>
      <p:sp>
        <p:nvSpPr>
          <p:cNvPr id="4" name="TextBox 3">
            <a:extLst>
              <a:ext uri="{FF2B5EF4-FFF2-40B4-BE49-F238E27FC236}">
                <a16:creationId xmlns:a16="http://schemas.microsoft.com/office/drawing/2014/main" id="{6B739F71-820E-A80B-49E3-9A7BA34C2F3E}"/>
              </a:ext>
            </a:extLst>
          </p:cNvPr>
          <p:cNvSpPr txBox="1"/>
          <p:nvPr/>
        </p:nvSpPr>
        <p:spPr>
          <a:xfrm>
            <a:off x="3049772" y="3676415"/>
            <a:ext cx="6092456" cy="2439514"/>
          </a:xfrm>
          <a:prstGeom prst="rect">
            <a:avLst/>
          </a:prstGeom>
          <a:noFill/>
        </p:spPr>
        <p:txBody>
          <a:bodyPr wrap="square">
            <a:spAutoFit/>
          </a:bodyPr>
          <a:lstStyle/>
          <a:p>
            <a:pPr marL="0" marR="0" algn="just">
              <a:lnSpc>
                <a:spcPct val="107000"/>
              </a:lnSpc>
              <a:spcBef>
                <a:spcPts val="0"/>
              </a:spcBef>
              <a:spcAft>
                <a:spcPts val="800"/>
              </a:spcAft>
            </a:pPr>
            <a:r>
              <a:rPr lang="en-PH"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Based on the data provided, it appears that among the 20 respondents who answered the survey, </a:t>
            </a:r>
            <a:r>
              <a:rPr lang="en-US"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30% of them have heard of many applications of nanotechnology that have led to more efficient and accurate sensing and detection technologies. Additionally, 65% of the respondents have heard of some applications, while only 5% have heard of a few applications.</a:t>
            </a:r>
          </a:p>
        </p:txBody>
      </p:sp>
    </p:spTree>
    <p:extLst>
      <p:ext uri="{BB962C8B-B14F-4D97-AF65-F5344CB8AC3E}">
        <p14:creationId xmlns:p14="http://schemas.microsoft.com/office/powerpoint/2010/main" val="3413455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pie chart&#10;&#10;Description automatically generated">
            <a:extLst>
              <a:ext uri="{FF2B5EF4-FFF2-40B4-BE49-F238E27FC236}">
                <a16:creationId xmlns:a16="http://schemas.microsoft.com/office/drawing/2014/main" id="{8018E7F4-A5D4-1A9D-6D4D-7B9EB6D943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773" y="2081530"/>
            <a:ext cx="5943600" cy="2694940"/>
          </a:xfrm>
          <a:prstGeom prst="rect">
            <a:avLst/>
          </a:prstGeom>
          <a:noFill/>
          <a:ln>
            <a:noFill/>
          </a:ln>
        </p:spPr>
      </p:pic>
      <p:sp>
        <p:nvSpPr>
          <p:cNvPr id="4" name="TextBox 3">
            <a:extLst>
              <a:ext uri="{FF2B5EF4-FFF2-40B4-BE49-F238E27FC236}">
                <a16:creationId xmlns:a16="http://schemas.microsoft.com/office/drawing/2014/main" id="{B0C4EE35-E196-EF97-BD68-4A0584EFFF2E}"/>
              </a:ext>
            </a:extLst>
          </p:cNvPr>
          <p:cNvSpPr txBox="1"/>
          <p:nvPr/>
        </p:nvSpPr>
        <p:spPr>
          <a:xfrm>
            <a:off x="7051158" y="2081530"/>
            <a:ext cx="4821865" cy="3033138"/>
          </a:xfrm>
          <a:prstGeom prst="rect">
            <a:avLst/>
          </a:prstGeom>
          <a:noFill/>
        </p:spPr>
        <p:txBody>
          <a:bodyPr wrap="square">
            <a:spAutoFit/>
          </a:bodyPr>
          <a:lstStyle/>
          <a:p>
            <a:pPr marL="0" marR="0" algn="just">
              <a:lnSpc>
                <a:spcPct val="107000"/>
              </a:lnSpc>
              <a:spcBef>
                <a:spcPts val="0"/>
              </a:spcBef>
              <a:spcAft>
                <a:spcPts val="800"/>
              </a:spcAft>
            </a:pPr>
            <a:r>
              <a:rPr lang="en-US"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Based on the data provided, it appears that among the 20 respondents who answered the survey, 55% of them answered that nanotechnology will be very important for enhancing the sustainability and efficiency of agriculture and food production. While 45% of the respondents believe that nanotechnology will be somewhat important for this purpose.</a:t>
            </a:r>
          </a:p>
        </p:txBody>
      </p:sp>
    </p:spTree>
    <p:extLst>
      <p:ext uri="{BB962C8B-B14F-4D97-AF65-F5344CB8AC3E}">
        <p14:creationId xmlns:p14="http://schemas.microsoft.com/office/powerpoint/2010/main" val="2494196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pie chart&#10;&#10;Description automatically generated">
            <a:extLst>
              <a:ext uri="{FF2B5EF4-FFF2-40B4-BE49-F238E27FC236}">
                <a16:creationId xmlns:a16="http://schemas.microsoft.com/office/drawing/2014/main" id="{D49F55BE-47B1-9B93-322A-A54A330399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571707"/>
            <a:ext cx="5943600" cy="2694940"/>
          </a:xfrm>
          <a:prstGeom prst="rect">
            <a:avLst/>
          </a:prstGeom>
          <a:noFill/>
          <a:ln>
            <a:noFill/>
          </a:ln>
        </p:spPr>
      </p:pic>
      <p:sp>
        <p:nvSpPr>
          <p:cNvPr id="4" name="TextBox 3">
            <a:extLst>
              <a:ext uri="{FF2B5EF4-FFF2-40B4-BE49-F238E27FC236}">
                <a16:creationId xmlns:a16="http://schemas.microsoft.com/office/drawing/2014/main" id="{339F3854-BE65-A6D2-E17B-1FB0EA1258BC}"/>
              </a:ext>
            </a:extLst>
          </p:cNvPr>
          <p:cNvSpPr txBox="1"/>
          <p:nvPr/>
        </p:nvSpPr>
        <p:spPr>
          <a:xfrm>
            <a:off x="3049772" y="3591354"/>
            <a:ext cx="6092456" cy="2440412"/>
          </a:xfrm>
          <a:prstGeom prst="rect">
            <a:avLst/>
          </a:prstGeom>
          <a:noFill/>
        </p:spPr>
        <p:txBody>
          <a:bodyPr wrap="square">
            <a:spAutoFit/>
          </a:bodyPr>
          <a:lstStyle/>
          <a:p>
            <a:pPr marL="0" marR="0" algn="just">
              <a:lnSpc>
                <a:spcPct val="107000"/>
              </a:lnSpc>
              <a:spcBef>
                <a:spcPts val="0"/>
              </a:spcBef>
              <a:spcAft>
                <a:spcPts val="800"/>
              </a:spcAft>
            </a:pPr>
            <a:r>
              <a:rPr lang="en-US" sz="1800" b="1" kern="100" dirty="0">
                <a:solidFill>
                  <a:schemeClr val="bg1"/>
                </a:solidFill>
                <a:effectLst/>
                <a:latin typeface="Century Gothic" panose="020B0502020202020204" pitchFamily="34" charset="0"/>
                <a:ea typeface="Calibri" panose="020F0502020204030204" pitchFamily="34" charset="0"/>
                <a:cs typeface="Times New Roman" panose="02020603050405020304" pitchFamily="18" charset="0"/>
              </a:rPr>
              <a:t>Based on the data provided, it appears that among the 20 respondents who answered the survey, a majority of 65% strongly believe that nanotechnology has the potential to revolutionize medicine by enabling targeted drug delivery and more accurate diagnoses. Additionally, 30% of the respondents somewhat believe that this is the case, while 5% are unsure.</a:t>
            </a:r>
          </a:p>
        </p:txBody>
      </p:sp>
    </p:spTree>
    <p:extLst>
      <p:ext uri="{BB962C8B-B14F-4D97-AF65-F5344CB8AC3E}">
        <p14:creationId xmlns:p14="http://schemas.microsoft.com/office/powerpoint/2010/main" val="1977496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C5077F-C056-17DD-6E82-11D923F678E9}"/>
              </a:ext>
            </a:extLst>
          </p:cNvPr>
          <p:cNvSpPr txBox="1"/>
          <p:nvPr/>
        </p:nvSpPr>
        <p:spPr>
          <a:xfrm>
            <a:off x="2468909" y="2349217"/>
            <a:ext cx="3627091" cy="1079783"/>
          </a:xfrm>
          <a:prstGeom prst="rect">
            <a:avLst/>
          </a:prstGeom>
          <a:noFill/>
        </p:spPr>
        <p:txBody>
          <a:bodyPr wrap="square">
            <a:spAutoFit/>
          </a:bodyPr>
          <a:lstStyle/>
          <a:p>
            <a:pPr marR="0" lvl="0">
              <a:lnSpc>
                <a:spcPct val="150000"/>
              </a:lnSpc>
              <a:spcBef>
                <a:spcPts val="0"/>
              </a:spcBef>
              <a:spcAft>
                <a:spcPts val="1000"/>
              </a:spcAft>
            </a:pPr>
            <a:r>
              <a:rPr lang="en-US" sz="4800" b="1" dirty="0">
                <a:solidFill>
                  <a:srgbClr val="00FFFF"/>
                </a:solidFill>
                <a:latin typeface="Century Gothic" panose="020B0502020202020204" pitchFamily="34" charset="0"/>
                <a:ea typeface="Times New Roman" panose="02020603050405020304" pitchFamily="18" charset="0"/>
                <a:cs typeface="Times New Roman" panose="02020603050405020304" pitchFamily="18" charset="0"/>
              </a:rPr>
              <a:t>Summary |</a:t>
            </a:r>
            <a:endParaRPr lang="en-US" sz="4800" b="1" dirty="0">
              <a:solidFill>
                <a:srgbClr val="00FFFF"/>
              </a:solidFill>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2050" name="Picture 2" descr="transparent gif | WiffleGif">
            <a:extLst>
              <a:ext uri="{FF2B5EF4-FFF2-40B4-BE49-F238E27FC236}">
                <a16:creationId xmlns:a16="http://schemas.microsoft.com/office/drawing/2014/main" id="{019D44C0-BB25-201F-0F48-ED07322FF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2292" y="7429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014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90B162-9427-D325-C8E6-F525A2A418E7}"/>
              </a:ext>
            </a:extLst>
          </p:cNvPr>
          <p:cNvSpPr txBox="1"/>
          <p:nvPr/>
        </p:nvSpPr>
        <p:spPr>
          <a:xfrm>
            <a:off x="522514" y="1980991"/>
            <a:ext cx="11146972" cy="2124621"/>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Nanotechnology is the field of science and technology that deals with the manipulation and control of materials at the nanoscale level. It has the potential to revolutionize many areas of science and technology, including medicine, energy production, electronics, and environmental remediation. One of the most significant benefits of nanotechnology is the creation of new materials with unique properties, such as improved strength, durability, and conductivity. </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0993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6AE143-3CE0-FB27-7DFF-B167A6CD2156}"/>
              </a:ext>
            </a:extLst>
          </p:cNvPr>
          <p:cNvSpPr txBox="1"/>
          <p:nvPr/>
        </p:nvSpPr>
        <p:spPr>
          <a:xfrm>
            <a:off x="1045029" y="1407357"/>
            <a:ext cx="10080171" cy="2372765"/>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Additionally, nanotechnology has the potential to improve medicine by enabling targeted drug delivery and developing new diagnostic tools and implantable devices. </a:t>
            </a:r>
            <a:endParaRPr lang="en-US" sz="24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4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Nanotechnology can also enhance energy efficiency by creating more efficient solar cells, batteries, and fuel cells, and reduce carbon emissions. </a:t>
            </a:r>
            <a:endParaRPr lang="en-US" sz="24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5912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38687A-26F3-4A58-5F90-0073F7947FB5}"/>
              </a:ext>
            </a:extLst>
          </p:cNvPr>
          <p:cNvSpPr txBox="1"/>
          <p:nvPr/>
        </p:nvSpPr>
        <p:spPr>
          <a:xfrm>
            <a:off x="1284514" y="2366594"/>
            <a:ext cx="9622971" cy="1427122"/>
          </a:xfrm>
          <a:prstGeom prst="rect">
            <a:avLst/>
          </a:prstGeom>
          <a:noFill/>
        </p:spPr>
        <p:txBody>
          <a:bodyPr wrap="square">
            <a:spAutoFit/>
          </a:bodyPr>
          <a:lstStyle/>
          <a:p>
            <a:pPr marL="0" marR="0" algn="just">
              <a:lnSpc>
                <a:spcPct val="150000"/>
              </a:lnSpc>
              <a:spcBef>
                <a:spcPts val="0"/>
              </a:spcBef>
              <a:spcAft>
                <a:spcPts val="1000"/>
              </a:spcAft>
            </a:pPr>
            <a:r>
              <a:rPr lang="en-PH" sz="20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However, there are also concerns about the potential risks associated with nanotechnology, and it is essential to carefully evaluate its safety and develop appropriate regulations and guidelines to ensure responsible use.</a:t>
            </a:r>
            <a:endParaRPr lang="en-US" sz="2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2438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7E365E-32A5-EBE7-10FC-05EC5F0BFCE4}"/>
              </a:ext>
            </a:extLst>
          </p:cNvPr>
          <p:cNvSpPr txBox="1"/>
          <p:nvPr/>
        </p:nvSpPr>
        <p:spPr>
          <a:xfrm>
            <a:off x="2564731" y="2529691"/>
            <a:ext cx="4257174" cy="1079783"/>
          </a:xfrm>
          <a:prstGeom prst="rect">
            <a:avLst/>
          </a:prstGeom>
          <a:noFill/>
        </p:spPr>
        <p:txBody>
          <a:bodyPr wrap="square">
            <a:spAutoFit/>
          </a:bodyPr>
          <a:lstStyle/>
          <a:p>
            <a:pPr marR="0" lvl="0">
              <a:lnSpc>
                <a:spcPct val="150000"/>
              </a:lnSpc>
              <a:spcBef>
                <a:spcPts val="0"/>
              </a:spcBef>
              <a:spcAft>
                <a:spcPts val="1000"/>
              </a:spcAft>
            </a:pPr>
            <a:r>
              <a:rPr lang="en-PH" sz="4800" b="1" dirty="0">
                <a:solidFill>
                  <a:srgbClr val="00FFFF"/>
                </a:solidFill>
                <a:effectLst/>
                <a:latin typeface="Century Gothic" panose="020B0502020202020204" pitchFamily="34" charset="0"/>
                <a:ea typeface="Times New Roman" panose="02020603050405020304" pitchFamily="18" charset="0"/>
                <a:cs typeface="Times New Roman" panose="02020603050405020304" pitchFamily="18" charset="0"/>
              </a:rPr>
              <a:t>Conclusion |</a:t>
            </a:r>
            <a:endParaRPr lang="en-US" sz="4800" dirty="0">
              <a:solidFill>
                <a:srgbClr val="00FFFF"/>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9458" name="Picture 2" descr="Computer outlook working GIF - Find on GIFER">
            <a:extLst>
              <a:ext uri="{FF2B5EF4-FFF2-40B4-BE49-F238E27FC236}">
                <a16:creationId xmlns:a16="http://schemas.microsoft.com/office/drawing/2014/main" id="{261655E1-F59E-0D61-014A-A65DB10A1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255" y="1933575"/>
            <a:ext cx="476250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24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42E5EF-1DE6-92F6-2FF9-503FFFAE05CB}"/>
              </a:ext>
            </a:extLst>
          </p:cNvPr>
          <p:cNvSpPr txBox="1"/>
          <p:nvPr/>
        </p:nvSpPr>
        <p:spPr>
          <a:xfrm>
            <a:off x="1573631" y="354163"/>
            <a:ext cx="9044738" cy="2540311"/>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Nanotechnology, it refers to the study and application of extremely small structures, typically at the scale of atoms and molecules. In the computer world, nanotechnology can be used to create computer components and devices that are much smaller and more efficient than traditional components. </a:t>
            </a:r>
            <a:r>
              <a:rPr lang="en-PH" sz="1800" b="1" dirty="0">
                <a:solidFill>
                  <a:schemeClr val="bg1"/>
                </a:solidFill>
                <a:effectLst/>
                <a:latin typeface="Century Gothic" panose="020B0502020202020204" pitchFamily="34" charset="0"/>
                <a:ea typeface="Times New Roman" panose="02020603050405020304" pitchFamily="18" charset="0"/>
                <a:cs typeface="Arial" panose="020B0604020202020204" pitchFamily="34" charset="0"/>
              </a:rPr>
              <a:t>Nanotechnology, often shortened to nanotech, is the use of matter on </a:t>
            </a:r>
            <a:r>
              <a:rPr lang="en-PH" sz="1800" b="1" u="sng" dirty="0">
                <a:solidFill>
                  <a:schemeClr val="bg1"/>
                </a:solidFill>
                <a:effectLst/>
                <a:latin typeface="Century Gothic" panose="020B0502020202020204" pitchFamily="34" charset="0"/>
                <a:ea typeface="Times New Roman" panose="02020603050405020304" pitchFamily="18" charset="0"/>
                <a:cs typeface="Arial" panose="020B0604020202020204" pitchFamily="34" charset="0"/>
                <a:hlinkClick r:id="rId2" tooltip="Atom">
                  <a:extLst>
                    <a:ext uri="{A12FA001-AC4F-418D-AE19-62706E023703}">
                      <ahyp:hlinkClr xmlns:ahyp="http://schemas.microsoft.com/office/drawing/2018/hyperlinkcolor" val="tx"/>
                    </a:ext>
                  </a:extLst>
                </a:hlinkClick>
              </a:rPr>
              <a:t>atomic</a:t>
            </a:r>
            <a:r>
              <a:rPr lang="en-PH" sz="1800" b="1" dirty="0">
                <a:solidFill>
                  <a:schemeClr val="bg1"/>
                </a:solidFill>
                <a:effectLst/>
                <a:latin typeface="Century Gothic" panose="020B0502020202020204" pitchFamily="34" charset="0"/>
                <a:ea typeface="Times New Roman" panose="02020603050405020304" pitchFamily="18" charset="0"/>
                <a:cs typeface="Arial" panose="020B0604020202020204" pitchFamily="34" charset="0"/>
              </a:rPr>
              <a:t>, </a:t>
            </a:r>
            <a:r>
              <a:rPr lang="en-PH" sz="1800" b="1" u="sng" dirty="0">
                <a:solidFill>
                  <a:schemeClr val="bg1"/>
                </a:solidFill>
                <a:effectLst/>
                <a:latin typeface="Century Gothic" panose="020B0502020202020204" pitchFamily="34" charset="0"/>
                <a:ea typeface="Times New Roman" panose="02020603050405020304" pitchFamily="18" charset="0"/>
                <a:cs typeface="Arial" panose="020B0604020202020204" pitchFamily="34" charset="0"/>
                <a:hlinkClick r:id="rId3" tooltip="Molecular">
                  <a:extLst>
                    <a:ext uri="{A12FA001-AC4F-418D-AE19-62706E023703}">
                      <ahyp:hlinkClr xmlns:ahyp="http://schemas.microsoft.com/office/drawing/2018/hyperlinkcolor" val="tx"/>
                    </a:ext>
                  </a:extLst>
                </a:hlinkClick>
              </a:rPr>
              <a:t>molecular</a:t>
            </a:r>
            <a:r>
              <a:rPr lang="en-PH" sz="1800" b="1" dirty="0">
                <a:solidFill>
                  <a:schemeClr val="bg1"/>
                </a:solidFill>
                <a:effectLst/>
                <a:latin typeface="Century Gothic" panose="020B0502020202020204" pitchFamily="34" charset="0"/>
                <a:ea typeface="Times New Roman" panose="02020603050405020304" pitchFamily="18" charset="0"/>
                <a:cs typeface="Arial" panose="020B0604020202020204" pitchFamily="34" charset="0"/>
              </a:rPr>
              <a:t>, and </a:t>
            </a:r>
            <a:r>
              <a:rPr lang="en-PH" sz="1800" b="1" u="sng" dirty="0">
                <a:solidFill>
                  <a:schemeClr val="bg1"/>
                </a:solidFill>
                <a:effectLst/>
                <a:latin typeface="Century Gothic" panose="020B0502020202020204" pitchFamily="34" charset="0"/>
                <a:ea typeface="Times New Roman" panose="02020603050405020304" pitchFamily="18" charset="0"/>
                <a:cs typeface="Arial" panose="020B0604020202020204" pitchFamily="34" charset="0"/>
                <a:hlinkClick r:id="rId4" tooltip="Supramolecular">
                  <a:extLst>
                    <a:ext uri="{A12FA001-AC4F-418D-AE19-62706E023703}">
                      <ahyp:hlinkClr xmlns:ahyp="http://schemas.microsoft.com/office/drawing/2018/hyperlinkcolor" val="tx"/>
                    </a:ext>
                  </a:extLst>
                </a:hlinkClick>
              </a:rPr>
              <a:t>supramolecular</a:t>
            </a:r>
            <a:r>
              <a:rPr lang="en-PH" sz="1800" b="1" dirty="0">
                <a:solidFill>
                  <a:schemeClr val="bg1"/>
                </a:solidFill>
                <a:effectLst/>
                <a:latin typeface="Century Gothic" panose="020B0502020202020204" pitchFamily="34" charset="0"/>
                <a:ea typeface="Times New Roman" panose="02020603050405020304" pitchFamily="18" charset="0"/>
                <a:cs typeface="Arial" panose="020B0604020202020204" pitchFamily="34" charset="0"/>
              </a:rPr>
              <a:t> scales for industrial purposes. </a:t>
            </a:r>
            <a:endParaRPr lang="en-US" sz="18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060257E-46BE-43D6-E380-AE4118BA07BA}"/>
              </a:ext>
            </a:extLst>
          </p:cNvPr>
          <p:cNvSpPr txBox="1"/>
          <p:nvPr/>
        </p:nvSpPr>
        <p:spPr>
          <a:xfrm>
            <a:off x="1573631" y="2894474"/>
            <a:ext cx="8878174" cy="1709314"/>
          </a:xfrm>
          <a:prstGeom prst="rect">
            <a:avLst/>
          </a:prstGeom>
          <a:noFill/>
        </p:spPr>
        <p:txBody>
          <a:bodyPr wrap="square">
            <a:spAutoFit/>
          </a:bodyPr>
          <a:lstStyle/>
          <a:p>
            <a:pPr marL="0" marR="0" algn="just">
              <a:lnSpc>
                <a:spcPct val="150000"/>
              </a:lnSpc>
              <a:spcBef>
                <a:spcPts val="0"/>
              </a:spcBef>
              <a:spcAft>
                <a:spcPts val="1000"/>
              </a:spcAft>
            </a:pPr>
            <a:r>
              <a:rPr lang="en-PH" sz="1800" b="1" dirty="0">
                <a:solidFill>
                  <a:schemeClr val="bg1"/>
                </a:solidFill>
                <a:effectLst/>
                <a:latin typeface="Century Gothic" panose="020B0502020202020204" pitchFamily="34" charset="0"/>
                <a:ea typeface="Times New Roman" panose="02020603050405020304" pitchFamily="18" charset="0"/>
                <a:cs typeface="Arial" panose="020B0604020202020204" pitchFamily="34" charset="0"/>
              </a:rPr>
              <a:t>The earliest, widespread description of nanotechnology referred to the technological goal of precisely manipulating atoms and molecules for fabrication of macroscale products, also now referred to as </a:t>
            </a:r>
            <a:r>
              <a:rPr lang="en-PH" sz="1800" b="1" u="sng" dirty="0">
                <a:solidFill>
                  <a:schemeClr val="bg1"/>
                </a:solidFill>
                <a:effectLst/>
                <a:latin typeface="Century Gothic" panose="020B0502020202020204" pitchFamily="34" charset="0"/>
                <a:ea typeface="Times New Roman" panose="02020603050405020304" pitchFamily="18" charset="0"/>
                <a:cs typeface="Arial" panose="020B0604020202020204" pitchFamily="34" charset="0"/>
                <a:hlinkClick r:id="rId5" tooltip="Molecular nanotechnology">
                  <a:extLst>
                    <a:ext uri="{A12FA001-AC4F-418D-AE19-62706E023703}">
                      <ahyp:hlinkClr xmlns:ahyp="http://schemas.microsoft.com/office/drawing/2018/hyperlinkcolor" val="tx"/>
                    </a:ext>
                  </a:extLst>
                </a:hlinkClick>
              </a:rPr>
              <a:t>molecular nanotechnology</a:t>
            </a: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316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B402B5-FD01-75C2-CF9C-7C2001423C8E}"/>
              </a:ext>
            </a:extLst>
          </p:cNvPr>
          <p:cNvSpPr txBox="1"/>
          <p:nvPr/>
        </p:nvSpPr>
        <p:spPr>
          <a:xfrm>
            <a:off x="735931" y="1364770"/>
            <a:ext cx="10720137" cy="3914854"/>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In addition, collaboration between researchers, industry, and policymakers is necessary to ensure the safe and responsible development and use of nanotechnology. Education and public awareness programs are also essential to inform the public about the benefits and risks of nanotechnology and its potential impact on society. </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5750" marR="0" indent="-285750" algn="just">
              <a:lnSpc>
                <a:spcPct val="150000"/>
              </a:lnSpc>
              <a:spcBef>
                <a:spcPts val="0"/>
              </a:spcBef>
              <a:spcAft>
                <a:spcPts val="1000"/>
              </a:spcAft>
              <a:buFont typeface="Arial" panose="020B0604020202020204" pitchFamily="34" charset="0"/>
              <a:buChar char="•"/>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Funding for nanotechnology research should be increased to accelerate the development of new applications and technologies, while international regulations and standards should be developed to ensure the safe and responsible use of nanotechnology. By addressing these challenges, we can fully harness the potential of nanotechnology to benefit humanity while minimizing its potential risks.</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09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transparent cyberpunk gif | WiffleGif">
            <a:extLst>
              <a:ext uri="{FF2B5EF4-FFF2-40B4-BE49-F238E27FC236}">
                <a16:creationId xmlns:a16="http://schemas.microsoft.com/office/drawing/2014/main" id="{E6206502-DB85-DF70-1857-8CC6C6E0D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926" y="1199497"/>
            <a:ext cx="5821157" cy="44590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3950F0-5F15-36F1-8503-60B984018BD6}"/>
              </a:ext>
            </a:extLst>
          </p:cNvPr>
          <p:cNvSpPr txBox="1"/>
          <p:nvPr/>
        </p:nvSpPr>
        <p:spPr>
          <a:xfrm>
            <a:off x="6823910" y="2686101"/>
            <a:ext cx="4634164" cy="1085810"/>
          </a:xfrm>
          <a:prstGeom prst="rect">
            <a:avLst/>
          </a:prstGeom>
          <a:noFill/>
        </p:spPr>
        <p:txBody>
          <a:bodyPr wrap="square">
            <a:spAutoFit/>
          </a:bodyPr>
          <a:lstStyle/>
          <a:p>
            <a:pPr marR="0" lvl="0" algn="just">
              <a:lnSpc>
                <a:spcPct val="150000"/>
              </a:lnSpc>
              <a:spcBef>
                <a:spcPts val="0"/>
              </a:spcBef>
              <a:spcAft>
                <a:spcPts val="1000"/>
              </a:spcAft>
            </a:pPr>
            <a:r>
              <a:rPr lang="en-US" sz="4000" b="1" dirty="0">
                <a:solidFill>
                  <a:srgbClr val="00FFFF"/>
                </a:solidFill>
                <a:effectLst/>
                <a:latin typeface="Calibri" panose="020F0502020204030204" pitchFamily="34" charset="0"/>
                <a:ea typeface="Times New Roman" panose="02020603050405020304" pitchFamily="18" charset="0"/>
                <a:cs typeface="Times New Roman" panose="02020603050405020304" pitchFamily="18" charset="0"/>
              </a:rPr>
              <a:t>Recommendation</a:t>
            </a:r>
            <a:r>
              <a:rPr lang="en-US" sz="4800" b="1" dirty="0">
                <a:solidFill>
                  <a:srgbClr val="00FFFF"/>
                </a:solidFill>
                <a:effectLst/>
                <a:latin typeface="Calibri" panose="020F0502020204030204" pitchFamily="34" charset="0"/>
                <a:ea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32113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C8AA6E-5CE8-96CC-57D3-03D9C81F42DA}"/>
              </a:ext>
            </a:extLst>
          </p:cNvPr>
          <p:cNvSpPr txBox="1"/>
          <p:nvPr/>
        </p:nvSpPr>
        <p:spPr>
          <a:xfrm>
            <a:off x="974557" y="1743442"/>
            <a:ext cx="9962148" cy="3371116"/>
          </a:xfrm>
          <a:prstGeom prst="rect">
            <a:avLst/>
          </a:prstGeom>
          <a:noFill/>
        </p:spPr>
        <p:txBody>
          <a:bodyPr wrap="square">
            <a:spAutoFit/>
          </a:bodyPr>
          <a:lstStyle/>
          <a:p>
            <a:pPr marL="285750" marR="0" indent="-285750" algn="just">
              <a:lnSpc>
                <a:spcPct val="150000"/>
              </a:lnSpc>
              <a:spcBef>
                <a:spcPts val="0"/>
              </a:spcBef>
              <a:spcAft>
                <a:spcPts val="1000"/>
              </a:spcAft>
              <a:buFont typeface="Arial" panose="020B0604020202020204" pitchFamily="34" charset="0"/>
              <a:buChar char="•"/>
            </a:pPr>
            <a:r>
              <a:rPr lang="en-PH" sz="1800" b="1" dirty="0">
                <a:solidFill>
                  <a:schemeClr val="bg1"/>
                </a:solidFill>
                <a:effectLst/>
                <a:latin typeface="Century Gothic" panose="020B0502020202020204" pitchFamily="34" charset="0"/>
                <a:ea typeface="Times New Roman" panose="02020603050405020304" pitchFamily="18" charset="0"/>
                <a:cs typeface="Times New Roman" panose="02020603050405020304" pitchFamily="18" charset="0"/>
              </a:rPr>
              <a:t>In order to achieve safe and responsible development and use of nanotechnology, it is crucial to conduct further research to understand potential risks and develop risk-mitigation strategies, collaborate among researchers, industry, and policymakers, increase funding for nanotechnology research to accelerate the development of new applications and technologies, develop education and public awareness programs to inform the public about the benefits and risks of nanotechnology and its potential impact on society, and establish international regulations and standards to ensure safe and responsible use.</a:t>
            </a:r>
            <a:endParaRPr lang="en-US" sz="24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0541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2" name="Picture 26" descr="Top Seg Stickers for Android &amp; iOS | Gfycat">
            <a:extLst>
              <a:ext uri="{FF2B5EF4-FFF2-40B4-BE49-F238E27FC236}">
                <a16:creationId xmlns:a16="http://schemas.microsoft.com/office/drawing/2014/main" id="{30DEB747-0CE6-670F-46DF-1DBC9BBEC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18" y="1807474"/>
            <a:ext cx="4427651" cy="3700251"/>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Ask Ethan: Why Can't We Feel Earth Flying Through Space?">
            <a:extLst>
              <a:ext uri="{FF2B5EF4-FFF2-40B4-BE49-F238E27FC236}">
                <a16:creationId xmlns:a16="http://schemas.microsoft.com/office/drawing/2014/main" id="{F892B902-02C9-3427-9900-46813BAE7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596" y="-1"/>
            <a:ext cx="653040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Space-Astronaut - Free animated GIF - PicMix">
            <a:extLst>
              <a:ext uri="{FF2B5EF4-FFF2-40B4-BE49-F238E27FC236}">
                <a16:creationId xmlns:a16="http://schemas.microsoft.com/office/drawing/2014/main" id="{9BEF162D-8DAA-9A84-AB5C-B3F8CE693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9504" y="1273214"/>
            <a:ext cx="3955910" cy="375811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2794819-3964-25EB-A524-67052A4C2F78}"/>
              </a:ext>
            </a:extLst>
          </p:cNvPr>
          <p:cNvGrpSpPr/>
          <p:nvPr/>
        </p:nvGrpSpPr>
        <p:grpSpPr>
          <a:xfrm>
            <a:off x="2221832" y="2910597"/>
            <a:ext cx="8293768" cy="1119981"/>
            <a:chOff x="2221832" y="2910597"/>
            <a:chExt cx="8293768" cy="1119981"/>
          </a:xfrm>
        </p:grpSpPr>
        <p:sp>
          <p:nvSpPr>
            <p:cNvPr id="4" name="Title 3">
              <a:extLst>
                <a:ext uri="{FF2B5EF4-FFF2-40B4-BE49-F238E27FC236}">
                  <a16:creationId xmlns:a16="http://schemas.microsoft.com/office/drawing/2014/main" id="{F04F8751-417F-492E-CDFB-DBAE5C5B218A}"/>
                </a:ext>
              </a:extLst>
            </p:cNvPr>
            <p:cNvSpPr txBox="1">
              <a:spLocks/>
            </p:cNvSpPr>
            <p:nvPr/>
          </p:nvSpPr>
          <p:spPr>
            <a:xfrm>
              <a:off x="2221832" y="2910597"/>
              <a:ext cx="8293768" cy="747003"/>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rgbClr val="00F9F8"/>
                  </a:solidFill>
                  <a:effectLst>
                    <a:glow rad="228600">
                      <a:schemeClr val="accent1">
                        <a:satMod val="175000"/>
                        <a:alpha val="40000"/>
                      </a:schemeClr>
                    </a:glow>
                  </a:effectLst>
                  <a:latin typeface="Century Gothic" panose="020B0502020202020204" pitchFamily="34" charset="0"/>
                </a:rPr>
                <a:t>NANOTECHNOLOGY</a:t>
              </a:r>
              <a:endParaRPr lang="en-US" sz="6000" b="1" dirty="0">
                <a:solidFill>
                  <a:srgbClr val="00F9F8"/>
                </a:solidFill>
                <a:effectLst>
                  <a:glow rad="228600">
                    <a:schemeClr val="accent1">
                      <a:satMod val="175000"/>
                      <a:alpha val="40000"/>
                    </a:schemeClr>
                  </a:glow>
                </a:effectLst>
                <a:latin typeface="Century Gothic" panose="020B0502020202020204" pitchFamily="34" charset="0"/>
              </a:endParaRPr>
            </a:p>
          </p:txBody>
        </p:sp>
        <p:sp>
          <p:nvSpPr>
            <p:cNvPr id="8" name="Title 3">
              <a:extLst>
                <a:ext uri="{FF2B5EF4-FFF2-40B4-BE49-F238E27FC236}">
                  <a16:creationId xmlns:a16="http://schemas.microsoft.com/office/drawing/2014/main" id="{B377F6B9-7F7B-D361-B1AB-1B63DEB4205B}"/>
                </a:ext>
              </a:extLst>
            </p:cNvPr>
            <p:cNvSpPr txBox="1">
              <a:spLocks/>
            </p:cNvSpPr>
            <p:nvPr/>
          </p:nvSpPr>
          <p:spPr>
            <a:xfrm>
              <a:off x="3902242" y="3428999"/>
              <a:ext cx="4932948" cy="60157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F9F8"/>
                  </a:solidFill>
                  <a:effectLst>
                    <a:glow rad="228600">
                      <a:schemeClr val="accent1">
                        <a:satMod val="175000"/>
                        <a:alpha val="40000"/>
                      </a:schemeClr>
                    </a:glow>
                  </a:effectLst>
                  <a:latin typeface="Century Gothic" panose="020B0502020202020204" pitchFamily="34" charset="0"/>
                </a:rPr>
                <a:t>In the modern computer</a:t>
              </a:r>
            </a:p>
          </p:txBody>
        </p:sp>
      </p:grpSp>
    </p:spTree>
    <p:extLst>
      <p:ext uri="{BB962C8B-B14F-4D97-AF65-F5344CB8AC3E}">
        <p14:creationId xmlns:p14="http://schemas.microsoft.com/office/powerpoint/2010/main" val="3105068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18"/>
                                        </p:tgtEl>
                                        <p:attrNameLst>
                                          <p:attrName>style.visibility</p:attrName>
                                        </p:attrNameLst>
                                      </p:cBhvr>
                                      <p:to>
                                        <p:strVal val="visible"/>
                                      </p:to>
                                    </p:set>
                                    <p:animEffect transition="in" filter="fade">
                                      <p:cBhvr>
                                        <p:cTn id="7" dur="1000"/>
                                        <p:tgtEl>
                                          <p:spTgt spid="4118"/>
                                        </p:tgtEl>
                                      </p:cBhvr>
                                    </p:animEffect>
                                    <p:anim calcmode="lin" valueType="num">
                                      <p:cBhvr>
                                        <p:cTn id="8" dur="1000" fill="hold"/>
                                        <p:tgtEl>
                                          <p:spTgt spid="4118"/>
                                        </p:tgtEl>
                                        <p:attrNameLst>
                                          <p:attrName>ppt_x</p:attrName>
                                        </p:attrNameLst>
                                      </p:cBhvr>
                                      <p:tavLst>
                                        <p:tav tm="0">
                                          <p:val>
                                            <p:strVal val="#ppt_x"/>
                                          </p:val>
                                        </p:tav>
                                        <p:tav tm="100000">
                                          <p:val>
                                            <p:strVal val="#ppt_x"/>
                                          </p:val>
                                        </p:tav>
                                      </p:tavLst>
                                    </p:anim>
                                    <p:anim calcmode="lin" valueType="num">
                                      <p:cBhvr>
                                        <p:cTn id="9" dur="1000" fill="hold"/>
                                        <p:tgtEl>
                                          <p:spTgt spid="41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20"/>
                                        </p:tgtEl>
                                        <p:attrNameLst>
                                          <p:attrName>style.visibility</p:attrName>
                                        </p:attrNameLst>
                                      </p:cBhvr>
                                      <p:to>
                                        <p:strVal val="visible"/>
                                      </p:to>
                                    </p:set>
                                    <p:animEffect transition="in" filter="fade">
                                      <p:cBhvr>
                                        <p:cTn id="12" dur="1000"/>
                                        <p:tgtEl>
                                          <p:spTgt spid="4120"/>
                                        </p:tgtEl>
                                      </p:cBhvr>
                                    </p:animEffect>
                                    <p:anim calcmode="lin" valueType="num">
                                      <p:cBhvr>
                                        <p:cTn id="13" dur="1000" fill="hold"/>
                                        <p:tgtEl>
                                          <p:spTgt spid="4120"/>
                                        </p:tgtEl>
                                        <p:attrNameLst>
                                          <p:attrName>ppt_x</p:attrName>
                                        </p:attrNameLst>
                                      </p:cBhvr>
                                      <p:tavLst>
                                        <p:tav tm="0">
                                          <p:val>
                                            <p:strVal val="#ppt_x"/>
                                          </p:val>
                                        </p:tav>
                                        <p:tav tm="100000">
                                          <p:val>
                                            <p:strVal val="#ppt_x"/>
                                          </p:val>
                                        </p:tav>
                                      </p:tavLst>
                                    </p:anim>
                                    <p:anim calcmode="lin" valueType="num">
                                      <p:cBhvr>
                                        <p:cTn id="14" dur="1000" fill="hold"/>
                                        <p:tgtEl>
                                          <p:spTgt spid="4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rainbow gifs Page 51 | WiffleGif">
            <a:extLst>
              <a:ext uri="{FF2B5EF4-FFF2-40B4-BE49-F238E27FC236}">
                <a16:creationId xmlns:a16="http://schemas.microsoft.com/office/drawing/2014/main" id="{EC3FA5BB-6420-F2F2-8931-35FEDE440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508" y="900773"/>
            <a:ext cx="5278103" cy="59572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0FCF8C-887B-3C88-8F68-4F95A192E67A}"/>
              </a:ext>
            </a:extLst>
          </p:cNvPr>
          <p:cNvSpPr txBox="1"/>
          <p:nvPr/>
        </p:nvSpPr>
        <p:spPr>
          <a:xfrm>
            <a:off x="6096000" y="1879985"/>
            <a:ext cx="4559967" cy="3441968"/>
          </a:xfrm>
          <a:prstGeom prst="rect">
            <a:avLst/>
          </a:prstGeom>
          <a:noFill/>
        </p:spPr>
        <p:txBody>
          <a:bodyPr wrap="square">
            <a:spAutoFit/>
          </a:bodyPr>
          <a:lstStyle/>
          <a:p>
            <a:pPr marR="0" lvl="0">
              <a:spcBef>
                <a:spcPts val="0"/>
              </a:spcBef>
              <a:spcAft>
                <a:spcPts val="1000"/>
              </a:spcAft>
            </a:pPr>
            <a:r>
              <a:rPr lang="en-US" sz="4000" b="1" dirty="0">
                <a:solidFill>
                  <a:srgbClr val="FF00FF"/>
                </a:solidFill>
                <a:effectLst>
                  <a:glow rad="228600">
                    <a:schemeClr val="accent1">
                      <a:satMod val="175000"/>
                      <a:alpha val="40000"/>
                    </a:schemeClr>
                  </a:glow>
                </a:effectLst>
                <a:latin typeface="Century Gothic" panose="020B0502020202020204" pitchFamily="34" charset="0"/>
                <a:ea typeface="Times New Roman" panose="02020603050405020304" pitchFamily="18" charset="0"/>
                <a:cs typeface="Times New Roman" panose="02020603050405020304" pitchFamily="18" charset="0"/>
              </a:rPr>
              <a:t>BSCS-NS-2AB|</a:t>
            </a:r>
          </a:p>
          <a:p>
            <a:pPr marR="0" lvl="0">
              <a:spcBef>
                <a:spcPts val="0"/>
              </a:spcBef>
              <a:spcAft>
                <a:spcPts val="1000"/>
              </a:spcAft>
            </a:pPr>
            <a:r>
              <a:rPr lang="en-US" sz="4000" b="1" dirty="0">
                <a:solidFill>
                  <a:srgbClr val="FF00FF"/>
                </a:solidFill>
                <a:effectLst>
                  <a:glow rad="228600">
                    <a:schemeClr val="accent1">
                      <a:satMod val="175000"/>
                      <a:alpha val="40000"/>
                    </a:schemeClr>
                  </a:glow>
                </a:effectLst>
                <a:latin typeface="Century Gothic" panose="020B0502020202020204" pitchFamily="34" charset="0"/>
                <a:ea typeface="Times New Roman" panose="02020603050405020304" pitchFamily="18" charset="0"/>
                <a:cs typeface="Times New Roman" panose="02020603050405020304" pitchFamily="18" charset="0"/>
              </a:rPr>
              <a:t>Group Members:</a:t>
            </a:r>
          </a:p>
          <a:p>
            <a:pPr marL="342900" marR="0" lvl="0" indent="-342900">
              <a:spcBef>
                <a:spcPts val="0"/>
              </a:spcBef>
              <a:spcAft>
                <a:spcPts val="1000"/>
              </a:spcAft>
              <a:buFont typeface="Arial" panose="020B0604020202020204" pitchFamily="34" charset="0"/>
              <a:buChar char="•"/>
            </a:pPr>
            <a:r>
              <a:rPr lang="en-US" sz="2400" b="1" dirty="0" err="1">
                <a:solidFill>
                  <a:srgbClr val="FF00FF"/>
                </a:solidFill>
                <a:effectLst>
                  <a:glow rad="228600">
                    <a:schemeClr val="accent1">
                      <a:satMod val="175000"/>
                      <a:alpha val="40000"/>
                    </a:schemeClr>
                  </a:glow>
                </a:effectLst>
                <a:latin typeface="Century Gothic" panose="020B0502020202020204" pitchFamily="34" charset="0"/>
                <a:ea typeface="Times New Roman" panose="02020603050405020304" pitchFamily="18" charset="0"/>
                <a:cs typeface="Times New Roman" panose="02020603050405020304" pitchFamily="18" charset="0"/>
              </a:rPr>
              <a:t>Manalaysay</a:t>
            </a:r>
            <a:r>
              <a:rPr lang="en-US" sz="2400" b="1" dirty="0">
                <a:solidFill>
                  <a:srgbClr val="FF00FF"/>
                </a:solidFill>
                <a:effectLst>
                  <a:glow rad="228600">
                    <a:schemeClr val="accent1">
                      <a:satMod val="175000"/>
                      <a:alpha val="40000"/>
                    </a:schemeClr>
                  </a:glow>
                </a:effectLst>
                <a:latin typeface="Century Gothic" panose="020B0502020202020204" pitchFamily="34" charset="0"/>
                <a:ea typeface="Times New Roman" panose="02020603050405020304" pitchFamily="18" charset="0"/>
                <a:cs typeface="Times New Roman" panose="02020603050405020304" pitchFamily="18" charset="0"/>
              </a:rPr>
              <a:t>, Bryan</a:t>
            </a:r>
          </a:p>
          <a:p>
            <a:pPr marL="342900" marR="0" lvl="0" indent="-342900">
              <a:spcBef>
                <a:spcPts val="0"/>
              </a:spcBef>
              <a:spcAft>
                <a:spcPts val="1000"/>
              </a:spcAft>
              <a:buFont typeface="Arial" panose="020B0604020202020204" pitchFamily="34" charset="0"/>
              <a:buChar char="•"/>
            </a:pPr>
            <a:r>
              <a:rPr lang="en-US" sz="2400" b="1" dirty="0">
                <a:solidFill>
                  <a:srgbClr val="FF00FF"/>
                </a:solidFill>
                <a:effectLst>
                  <a:glow rad="228600">
                    <a:schemeClr val="accent1">
                      <a:satMod val="175000"/>
                      <a:alpha val="40000"/>
                    </a:schemeClr>
                  </a:glow>
                </a:effectLst>
                <a:latin typeface="Century Gothic" panose="020B0502020202020204" pitchFamily="34" charset="0"/>
                <a:ea typeface="Times New Roman" panose="02020603050405020304" pitchFamily="18" charset="0"/>
                <a:cs typeface="Times New Roman" panose="02020603050405020304" pitchFamily="18" charset="0"/>
              </a:rPr>
              <a:t>Orain, Jieson</a:t>
            </a:r>
          </a:p>
          <a:p>
            <a:pPr marL="342900" marR="0" lvl="0" indent="-342900">
              <a:spcBef>
                <a:spcPts val="0"/>
              </a:spcBef>
              <a:spcAft>
                <a:spcPts val="1000"/>
              </a:spcAft>
              <a:buFont typeface="Arial" panose="020B0604020202020204" pitchFamily="34" charset="0"/>
              <a:buChar char="•"/>
            </a:pPr>
            <a:r>
              <a:rPr lang="en-US" sz="2400" b="1" dirty="0" err="1">
                <a:solidFill>
                  <a:srgbClr val="FF00FF"/>
                </a:solidFill>
                <a:effectLst>
                  <a:glow rad="228600">
                    <a:schemeClr val="accent1">
                      <a:satMod val="175000"/>
                      <a:alpha val="40000"/>
                    </a:schemeClr>
                  </a:glow>
                </a:effectLst>
                <a:latin typeface="Century Gothic" panose="020B0502020202020204" pitchFamily="34" charset="0"/>
                <a:ea typeface="Times New Roman" panose="02020603050405020304" pitchFamily="18" charset="0"/>
                <a:cs typeface="Times New Roman" panose="02020603050405020304" pitchFamily="18" charset="0"/>
              </a:rPr>
              <a:t>Olete</a:t>
            </a:r>
            <a:r>
              <a:rPr lang="en-US" sz="2400" b="1" dirty="0">
                <a:solidFill>
                  <a:srgbClr val="FF00FF"/>
                </a:solidFill>
                <a:effectLst>
                  <a:glow rad="228600">
                    <a:schemeClr val="accent1">
                      <a:satMod val="175000"/>
                      <a:alpha val="40000"/>
                    </a:schemeClr>
                  </a:glow>
                </a:effectLst>
                <a:latin typeface="Century Gothic" panose="020B0502020202020204" pitchFamily="34" charset="0"/>
                <a:ea typeface="Times New Roman" panose="02020603050405020304" pitchFamily="18" charset="0"/>
                <a:cs typeface="Times New Roman" panose="02020603050405020304" pitchFamily="18" charset="0"/>
              </a:rPr>
              <a:t>, Ma. </a:t>
            </a:r>
            <a:r>
              <a:rPr lang="en-US" sz="2400" b="1" dirty="0" err="1">
                <a:solidFill>
                  <a:srgbClr val="FF00FF"/>
                </a:solidFill>
                <a:effectLst>
                  <a:glow rad="228600">
                    <a:schemeClr val="accent1">
                      <a:satMod val="175000"/>
                      <a:alpha val="40000"/>
                    </a:schemeClr>
                  </a:glow>
                </a:effectLst>
                <a:latin typeface="Century Gothic" panose="020B0502020202020204" pitchFamily="34" charset="0"/>
                <a:ea typeface="Times New Roman" panose="02020603050405020304" pitchFamily="18" charset="0"/>
                <a:cs typeface="Times New Roman" panose="02020603050405020304" pitchFamily="18" charset="0"/>
              </a:rPr>
              <a:t>Nesha</a:t>
            </a:r>
            <a:endParaRPr lang="en-US" sz="2400" b="1" dirty="0">
              <a:solidFill>
                <a:srgbClr val="FF00FF"/>
              </a:solidFill>
              <a:effectLst>
                <a:glow rad="228600">
                  <a:schemeClr val="accent1">
                    <a:satMod val="175000"/>
                    <a:alpha val="40000"/>
                  </a:schemeClr>
                </a:glow>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1000"/>
              </a:spcAft>
              <a:buFont typeface="Arial" panose="020B0604020202020204" pitchFamily="34" charset="0"/>
              <a:buChar char="•"/>
            </a:pPr>
            <a:r>
              <a:rPr lang="en-US" sz="2400" b="1" dirty="0">
                <a:solidFill>
                  <a:srgbClr val="FF00FF"/>
                </a:solidFill>
                <a:effectLst>
                  <a:glow rad="228600">
                    <a:schemeClr val="accent1">
                      <a:satMod val="175000"/>
                      <a:alpha val="40000"/>
                    </a:schemeClr>
                  </a:glow>
                </a:effectLst>
                <a:latin typeface="Century Gothic" panose="020B0502020202020204" pitchFamily="34" charset="0"/>
                <a:ea typeface="Times New Roman" panose="02020603050405020304" pitchFamily="18" charset="0"/>
                <a:cs typeface="Times New Roman" panose="02020603050405020304" pitchFamily="18" charset="0"/>
              </a:rPr>
              <a:t>Espinosa, Princess Nichole</a:t>
            </a:r>
            <a:endParaRPr lang="en-US" sz="3200" b="1" dirty="0">
              <a:solidFill>
                <a:srgbClr val="FF00FF"/>
              </a:solidFill>
              <a:effectLst>
                <a:glow rad="228600">
                  <a:schemeClr val="accent1">
                    <a:satMod val="175000"/>
                    <a:alpha val="40000"/>
                  </a:schemeClr>
                </a:glow>
              </a:effectLst>
              <a:latin typeface="Century Gothic" panose="020B0502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5211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ransparent technology gif | WiffleGif">
            <a:extLst>
              <a:ext uri="{FF2B5EF4-FFF2-40B4-BE49-F238E27FC236}">
                <a16:creationId xmlns:a16="http://schemas.microsoft.com/office/drawing/2014/main" id="{7E3EA66C-B97D-AA4D-B67B-2E3F7830C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7721" y="1718425"/>
            <a:ext cx="2709195" cy="27091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D6252D0-150E-20D6-A036-65D44B31A745}"/>
              </a:ext>
            </a:extLst>
          </p:cNvPr>
          <p:cNvSpPr txBox="1">
            <a:spLocks/>
          </p:cNvSpPr>
          <p:nvPr/>
        </p:nvSpPr>
        <p:spPr>
          <a:xfrm>
            <a:off x="1175084" y="264485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0FFFF"/>
                </a:solidFill>
                <a:latin typeface="Century Gothic" panose="020B0502020202020204" pitchFamily="34" charset="0"/>
              </a:rPr>
              <a:t>Background of the study |</a:t>
            </a:r>
          </a:p>
        </p:txBody>
      </p:sp>
    </p:spTree>
    <p:extLst>
      <p:ext uri="{BB962C8B-B14F-4D97-AF65-F5344CB8AC3E}">
        <p14:creationId xmlns:p14="http://schemas.microsoft.com/office/powerpoint/2010/main" val="1080176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1170AC-F46F-A383-B77F-4889CE94E3D0}"/>
              </a:ext>
            </a:extLst>
          </p:cNvPr>
          <p:cNvSpPr txBox="1"/>
          <p:nvPr/>
        </p:nvSpPr>
        <p:spPr>
          <a:xfrm>
            <a:off x="1397667" y="2259129"/>
            <a:ext cx="9685421" cy="2723823"/>
          </a:xfrm>
          <a:prstGeom prst="rect">
            <a:avLst/>
          </a:prstGeom>
          <a:noFill/>
        </p:spPr>
        <p:txBody>
          <a:bodyPr wrap="square">
            <a:spAutoFit/>
          </a:bodyPr>
          <a:lstStyle/>
          <a:p>
            <a:pPr algn="just">
              <a:lnSpc>
                <a:spcPct val="150000"/>
              </a:lnSpc>
            </a:pPr>
            <a:r>
              <a:rPr lang="en-US" b="1" i="0" dirty="0">
                <a:solidFill>
                  <a:schemeClr val="bg1"/>
                </a:solidFill>
                <a:effectLst/>
                <a:latin typeface="Century Gothic" panose="020B0502020202020204" pitchFamily="34" charset="0"/>
                <a:cs typeface="Sanskrit Text" panose="020B0502040204020203" pitchFamily="18" charset="0"/>
              </a:rPr>
              <a:t>Nanotechnology, in the context of computer science, is a type of engineering geared toward building electronic components and devices measured in nanometers, which are extremely tiny in size and structure. Nanotechnology facilitates the building of functional matter and systems at the scalar level of an atom or molecule. It incorporates concepts from physics, biology, engineering and many other disciplines.</a:t>
            </a:r>
          </a:p>
          <a:p>
            <a:br>
              <a:rPr lang="en-US" b="0" i="0" dirty="0">
                <a:solidFill>
                  <a:srgbClr val="424242"/>
                </a:solidFill>
                <a:effectLst/>
                <a:latin typeface="Century Gothic" panose="020B0502020202020204" pitchFamily="34" charset="0"/>
              </a:rPr>
            </a:br>
            <a:endParaRPr lang="en-US"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2920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722C6B-E193-ABB9-FF70-927266CA736C}"/>
              </a:ext>
            </a:extLst>
          </p:cNvPr>
          <p:cNvSpPr txBox="1"/>
          <p:nvPr/>
        </p:nvSpPr>
        <p:spPr>
          <a:xfrm>
            <a:off x="749969" y="1215189"/>
            <a:ext cx="10692062" cy="4609275"/>
          </a:xfrm>
          <a:prstGeom prst="rect">
            <a:avLst/>
          </a:prstGeom>
          <a:noFill/>
        </p:spPr>
        <p:txBody>
          <a:bodyPr wrap="square">
            <a:spAutoFit/>
          </a:bodyPr>
          <a:lstStyle/>
          <a:p>
            <a:pPr algn="just">
              <a:lnSpc>
                <a:spcPct val="150000"/>
              </a:lnSpc>
            </a:pPr>
            <a:r>
              <a:rPr lang="en-US" b="1" dirty="0">
                <a:solidFill>
                  <a:schemeClr val="bg1"/>
                </a:solidFill>
                <a:latin typeface="Century Gothic" panose="020B0502020202020204" pitchFamily="34" charset="0"/>
              </a:rPr>
              <a:t>Nanotechnology is a scientific field that uses system or component development techniques to build products on highly granular levels. Nanotechnology works through different approaches to build nano materials or products, including bottom-up, top-down and functional system development. In a bottom-up approach, a product is designed as it evolves from its tiniest form factor to larger product.</a:t>
            </a:r>
          </a:p>
          <a:p>
            <a:pPr algn="just">
              <a:lnSpc>
                <a:spcPct val="150000"/>
              </a:lnSpc>
            </a:pPr>
            <a:endParaRPr lang="en-US" b="1" dirty="0">
              <a:solidFill>
                <a:schemeClr val="bg1"/>
              </a:solidFill>
              <a:latin typeface="Century Gothic" panose="020B0502020202020204" pitchFamily="34" charset="0"/>
            </a:endParaRPr>
          </a:p>
          <a:p>
            <a:pPr algn="just">
              <a:lnSpc>
                <a:spcPct val="150000"/>
              </a:lnSpc>
            </a:pPr>
            <a:r>
              <a:rPr lang="en-US" b="1" dirty="0">
                <a:solidFill>
                  <a:schemeClr val="bg1"/>
                </a:solidFill>
                <a:latin typeface="Century Gothic" panose="020B0502020202020204" pitchFamily="34" charset="0"/>
              </a:rPr>
              <a:t>In a top-down approach, a large product may be reverse engineered to develop products scaled according to nanometer. A functional approach deals with a complete system and may incorporate bottom-up and top-down approaches. Nanotechnology is implemented in many different fields and applications, such as computing, biotechnology, electronics and chemical engineering.</a:t>
            </a:r>
          </a:p>
        </p:txBody>
      </p:sp>
    </p:spTree>
    <p:extLst>
      <p:ext uri="{BB962C8B-B14F-4D97-AF65-F5344CB8AC3E}">
        <p14:creationId xmlns:p14="http://schemas.microsoft.com/office/powerpoint/2010/main" val="1090768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Top Fluid Gif Stickers for Android &amp; iOS | Gfycat">
            <a:extLst>
              <a:ext uri="{FF2B5EF4-FFF2-40B4-BE49-F238E27FC236}">
                <a16:creationId xmlns:a16="http://schemas.microsoft.com/office/drawing/2014/main" id="{034D380B-D2D9-62B5-007F-9EC9A1BD9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685" y="511258"/>
            <a:ext cx="4267199" cy="42671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625602A-D797-F6EA-1562-45276F11AAAE}"/>
              </a:ext>
            </a:extLst>
          </p:cNvPr>
          <p:cNvSpPr txBox="1">
            <a:spLocks/>
          </p:cNvSpPr>
          <p:nvPr/>
        </p:nvSpPr>
        <p:spPr>
          <a:xfrm>
            <a:off x="1175084" y="2644858"/>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rgbClr val="00FFFF"/>
                </a:solidFill>
                <a:latin typeface="Century Gothic" panose="020B0502020202020204" pitchFamily="34" charset="0"/>
              </a:rPr>
              <a:t>Objectives |</a:t>
            </a:r>
          </a:p>
        </p:txBody>
      </p:sp>
    </p:spTree>
    <p:extLst>
      <p:ext uri="{BB962C8B-B14F-4D97-AF65-F5344CB8AC3E}">
        <p14:creationId xmlns:p14="http://schemas.microsoft.com/office/powerpoint/2010/main" val="3708453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TotalTime>
  <Words>3175</Words>
  <Application>Microsoft Office PowerPoint</Application>
  <PresentationFormat>Widescreen</PresentationFormat>
  <Paragraphs>78</Paragraphs>
  <Slides>54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Century Gothic</vt:lpstr>
      <vt:lpstr>Segoe UI Historic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Jieson Orain</dc:creator>
  <cp:lastModifiedBy>Jieson Orain</cp:lastModifiedBy>
  <cp:revision>7</cp:revision>
  <dcterms:created xsi:type="dcterms:W3CDTF">2023-04-30T12:07:46Z</dcterms:created>
  <dcterms:modified xsi:type="dcterms:W3CDTF">2023-05-02T14:43:17Z</dcterms:modified>
</cp:coreProperties>
</file>